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charset="0"/>
      <p:regular r:id="rId15"/>
    </p:embeddedFont>
    <p:embeddedFont>
      <p:font typeface="Bebas Neue Bold" panose="020B0604020202020204" charset="0"/>
      <p:regular r:id="rId16"/>
    </p:embeddedFont>
    <p:embeddedFont>
      <p:font typeface="Calibri" panose="020F0502020204030204" pitchFamily="34" charset="0"/>
      <p:regular r:id="rId17"/>
      <p:bold r:id="rId18"/>
      <p:italic r:id="rId19"/>
      <p:boldItalic r:id="rId20"/>
    </p:embeddedFont>
    <p:embeddedFont>
      <p:font typeface="Fira Code Bold" panose="020B0604020202020204" charset="0"/>
      <p:regular r:id="rId21"/>
    </p:embeddedFont>
    <p:embeddedFont>
      <p:font typeface="Muli Ultra-Bold" panose="020B0604020202020204" charset="0"/>
      <p:regular r:id="rId22"/>
    </p:embeddedFont>
    <p:embeddedFont>
      <p:font typeface="Open Sans 1" panose="020B0604020202020204" charset="0"/>
      <p:regular r:id="rId23"/>
    </p:embeddedFont>
    <p:embeddedFont>
      <p:font typeface="Open Sans 1 Bold" panose="020B0604020202020204" charset="0"/>
      <p:regular r:id="rId24"/>
    </p:embeddedFont>
    <p:embeddedFont>
      <p:font typeface="Open Sans 2" panose="020B0604020202020204" charset="0"/>
      <p:regular r:id="rId25"/>
    </p:embeddedFont>
    <p:embeddedFont>
      <p:font typeface="Roboto" panose="02000000000000000000" pitchFamily="2" charset="0"/>
      <p:regular r:id="rId26"/>
    </p:embeddedFont>
    <p:embeddedFont>
      <p:font typeface="Roboto Bold" panose="02000000000000000000"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6078" t="-10008" b="-15714"/>
            </a:stretch>
          </a:blipFill>
        </p:spPr>
      </p:sp>
      <p:grpSp>
        <p:nvGrpSpPr>
          <p:cNvPr id="3" name="Group 3"/>
          <p:cNvGrpSpPr/>
          <p:nvPr/>
        </p:nvGrpSpPr>
        <p:grpSpPr>
          <a:xfrm>
            <a:off x="1471821" y="1313844"/>
            <a:ext cx="11553408" cy="7132666"/>
            <a:chOff x="0" y="-24130"/>
            <a:chExt cx="15404544" cy="9510221"/>
          </a:xfrm>
        </p:grpSpPr>
        <p:sp>
          <p:nvSpPr>
            <p:cNvPr id="4" name="TextBox 4"/>
            <p:cNvSpPr txBox="1"/>
            <p:nvPr/>
          </p:nvSpPr>
          <p:spPr>
            <a:xfrm>
              <a:off x="0" y="1823493"/>
              <a:ext cx="15404544" cy="5838825"/>
            </a:xfrm>
            <a:prstGeom prst="rect">
              <a:avLst/>
            </a:prstGeom>
          </p:spPr>
          <p:txBody>
            <a:bodyPr lIns="0" tIns="0" rIns="0" bIns="0" rtlCol="0" anchor="t">
              <a:spAutoFit/>
            </a:bodyPr>
            <a:lstStyle/>
            <a:p>
              <a:pPr>
                <a:lnSpc>
                  <a:spcPts val="11490"/>
                </a:lnSpc>
              </a:pPr>
              <a:r>
                <a:rPr lang="en-US" sz="9575">
                  <a:solidFill>
                    <a:srgbClr val="FFFFFF"/>
                  </a:solidFill>
                  <a:latin typeface="Roboto Bold"/>
                </a:rPr>
                <a:t>Teknik</a:t>
              </a:r>
            </a:p>
            <a:p>
              <a:pPr>
                <a:lnSpc>
                  <a:spcPts val="11490"/>
                </a:lnSpc>
              </a:pPr>
              <a:r>
                <a:rPr lang="en-US" sz="9575">
                  <a:solidFill>
                    <a:srgbClr val="FFFFFF"/>
                  </a:solidFill>
                  <a:latin typeface="Roboto Bold"/>
                </a:rPr>
                <a:t>SEARCHING Secara</a:t>
              </a:r>
            </a:p>
            <a:p>
              <a:pPr>
                <a:lnSpc>
                  <a:spcPts val="11490"/>
                </a:lnSpc>
              </a:pPr>
              <a:r>
                <a:rPr lang="en-US" sz="9575">
                  <a:solidFill>
                    <a:srgbClr val="FFFFFF"/>
                  </a:solidFill>
                  <a:latin typeface="Roboto Bold"/>
                </a:rPr>
                <a:t>Paralel</a:t>
              </a:r>
            </a:p>
          </p:txBody>
        </p:sp>
        <p:sp>
          <p:nvSpPr>
            <p:cNvPr id="5" name="TextBox 5"/>
            <p:cNvSpPr txBox="1"/>
            <p:nvPr/>
          </p:nvSpPr>
          <p:spPr>
            <a:xfrm>
              <a:off x="0" y="-24130"/>
              <a:ext cx="15404544" cy="577850"/>
            </a:xfrm>
            <a:prstGeom prst="rect">
              <a:avLst/>
            </a:prstGeom>
          </p:spPr>
          <p:txBody>
            <a:bodyPr lIns="0" tIns="0" rIns="0" bIns="0" rtlCol="0" anchor="t">
              <a:spAutoFit/>
            </a:bodyPr>
            <a:lstStyle/>
            <a:p>
              <a:pPr>
                <a:lnSpc>
                  <a:spcPts val="3360"/>
                </a:lnSpc>
              </a:pPr>
              <a:r>
                <a:rPr lang="en-US" sz="2800" spc="56">
                  <a:solidFill>
                    <a:srgbClr val="FFFFFF"/>
                  </a:solidFill>
                  <a:latin typeface="Roboto Bold"/>
                </a:rPr>
                <a:t>UNIVERSITAS BANTEN JAYA</a:t>
              </a:r>
            </a:p>
          </p:txBody>
        </p:sp>
        <p:sp>
          <p:nvSpPr>
            <p:cNvPr id="6" name="TextBox 6"/>
            <p:cNvSpPr txBox="1"/>
            <p:nvPr/>
          </p:nvSpPr>
          <p:spPr>
            <a:xfrm>
              <a:off x="0" y="8866263"/>
              <a:ext cx="15404544" cy="619828"/>
            </a:xfrm>
            <a:prstGeom prst="rect">
              <a:avLst/>
            </a:prstGeom>
          </p:spPr>
          <p:txBody>
            <a:bodyPr lIns="0" tIns="0" rIns="0" bIns="0" rtlCol="0" anchor="t">
              <a:spAutoFit/>
            </a:bodyPr>
            <a:lstStyle/>
            <a:p>
              <a:pPr>
                <a:lnSpc>
                  <a:spcPts val="3919"/>
                </a:lnSpc>
              </a:pPr>
              <a:endParaRPr lang="en-US" sz="2799" spc="55" dirty="0">
                <a:solidFill>
                  <a:srgbClr val="FFBE40"/>
                </a:solidFill>
                <a:latin typeface="Robo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045" y="589694"/>
            <a:ext cx="15309104" cy="933450"/>
          </a:xfrm>
          <a:prstGeom prst="rect">
            <a:avLst/>
          </a:prstGeom>
        </p:spPr>
        <p:txBody>
          <a:bodyPr lIns="0" tIns="0" rIns="0" bIns="0" rtlCol="0" anchor="t">
            <a:spAutoFit/>
          </a:bodyPr>
          <a:lstStyle/>
          <a:p>
            <a:pPr algn="l">
              <a:lnSpc>
                <a:spcPts val="7200"/>
              </a:lnSpc>
            </a:pPr>
            <a:r>
              <a:rPr lang="en-US" sz="6000">
                <a:solidFill>
                  <a:srgbClr val="090909"/>
                </a:solidFill>
                <a:latin typeface="Roboto Bold"/>
              </a:rPr>
              <a:t>CARA KERJA SEQUENTIAL SEARCH</a:t>
            </a:r>
          </a:p>
        </p:txBody>
      </p:sp>
      <p:sp>
        <p:nvSpPr>
          <p:cNvPr id="3" name="TextBox 3"/>
          <p:cNvSpPr txBox="1"/>
          <p:nvPr/>
        </p:nvSpPr>
        <p:spPr>
          <a:xfrm>
            <a:off x="9139238" y="4845050"/>
            <a:ext cx="9525" cy="581025"/>
          </a:xfrm>
          <a:prstGeom prst="rect">
            <a:avLst/>
          </a:prstGeom>
        </p:spPr>
        <p:txBody>
          <a:bodyPr lIns="0" tIns="0" rIns="0" bIns="0" rtlCol="0" anchor="t">
            <a:spAutoFit/>
          </a:bodyPr>
          <a:lstStyle/>
          <a:p>
            <a:pPr algn="ctr">
              <a:lnSpc>
                <a:spcPts val="4503"/>
              </a:lnSpc>
              <a:spcBef>
                <a:spcPct val="0"/>
              </a:spcBef>
            </a:pPr>
            <a:endParaRPr/>
          </a:p>
        </p:txBody>
      </p:sp>
      <p:sp>
        <p:nvSpPr>
          <p:cNvPr id="4" name="TextBox 4"/>
          <p:cNvSpPr txBox="1"/>
          <p:nvPr/>
        </p:nvSpPr>
        <p:spPr>
          <a:xfrm>
            <a:off x="1044256" y="1921792"/>
            <a:ext cx="3091763" cy="652150"/>
          </a:xfrm>
          <a:prstGeom prst="rect">
            <a:avLst/>
          </a:prstGeom>
        </p:spPr>
        <p:txBody>
          <a:bodyPr lIns="0" tIns="0" rIns="0" bIns="0" rtlCol="0" anchor="t">
            <a:spAutoFit/>
          </a:bodyPr>
          <a:lstStyle/>
          <a:p>
            <a:pPr algn="l">
              <a:lnSpc>
                <a:spcPts val="5188"/>
              </a:lnSpc>
            </a:pPr>
            <a:r>
              <a:rPr lang="en-US" sz="3602">
                <a:solidFill>
                  <a:srgbClr val="404040"/>
                </a:solidFill>
                <a:latin typeface="Arimo"/>
              </a:rPr>
              <a:t>LANGKAH 6</a:t>
            </a:r>
          </a:p>
        </p:txBody>
      </p:sp>
      <p:grpSp>
        <p:nvGrpSpPr>
          <p:cNvPr id="5" name="Group 5"/>
          <p:cNvGrpSpPr/>
          <p:nvPr/>
        </p:nvGrpSpPr>
        <p:grpSpPr>
          <a:xfrm>
            <a:off x="1028700" y="4065672"/>
            <a:ext cx="756675" cy="776204"/>
            <a:chOff x="0" y="0"/>
            <a:chExt cx="1008900" cy="1034939"/>
          </a:xfrm>
        </p:grpSpPr>
        <p:sp>
          <p:nvSpPr>
            <p:cNvPr id="6" name="Freeform 6"/>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7" name="TextBox 7"/>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8" name="Group 8"/>
          <p:cNvGrpSpPr/>
          <p:nvPr/>
        </p:nvGrpSpPr>
        <p:grpSpPr>
          <a:xfrm>
            <a:off x="1937775" y="4065672"/>
            <a:ext cx="756675" cy="776204"/>
            <a:chOff x="0" y="0"/>
            <a:chExt cx="1008900" cy="1034939"/>
          </a:xfrm>
        </p:grpSpPr>
        <p:sp>
          <p:nvSpPr>
            <p:cNvPr id="9" name="Freeform 9"/>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0" name="TextBox 10"/>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11" name="Group 11"/>
          <p:cNvGrpSpPr/>
          <p:nvPr/>
        </p:nvGrpSpPr>
        <p:grpSpPr>
          <a:xfrm>
            <a:off x="2848606" y="4065672"/>
            <a:ext cx="756675" cy="776204"/>
            <a:chOff x="0" y="0"/>
            <a:chExt cx="1008900" cy="1034939"/>
          </a:xfrm>
        </p:grpSpPr>
        <p:sp>
          <p:nvSpPr>
            <p:cNvPr id="12" name="Freeform 12"/>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3" name="TextBox 13"/>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14" name="Group 14"/>
          <p:cNvGrpSpPr/>
          <p:nvPr/>
        </p:nvGrpSpPr>
        <p:grpSpPr>
          <a:xfrm>
            <a:off x="3757682" y="4065672"/>
            <a:ext cx="756675" cy="776204"/>
            <a:chOff x="0" y="0"/>
            <a:chExt cx="1008900" cy="1034939"/>
          </a:xfrm>
        </p:grpSpPr>
        <p:sp>
          <p:nvSpPr>
            <p:cNvPr id="15" name="Freeform 15"/>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6" name="TextBox 16"/>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17" name="Group 17"/>
          <p:cNvGrpSpPr/>
          <p:nvPr/>
        </p:nvGrpSpPr>
        <p:grpSpPr>
          <a:xfrm>
            <a:off x="4619279" y="4065670"/>
            <a:ext cx="756675" cy="776204"/>
            <a:chOff x="0" y="0"/>
            <a:chExt cx="1008900" cy="1034939"/>
          </a:xfrm>
        </p:grpSpPr>
        <p:sp>
          <p:nvSpPr>
            <p:cNvPr id="18" name="Freeform 18"/>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9" name="TextBox 19"/>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20" name="Group 20"/>
          <p:cNvGrpSpPr/>
          <p:nvPr/>
        </p:nvGrpSpPr>
        <p:grpSpPr>
          <a:xfrm>
            <a:off x="5480729" y="4065672"/>
            <a:ext cx="756675" cy="776204"/>
            <a:chOff x="0" y="0"/>
            <a:chExt cx="1008900" cy="1034939"/>
          </a:xfrm>
        </p:grpSpPr>
        <p:sp>
          <p:nvSpPr>
            <p:cNvPr id="21" name="Freeform 21"/>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9C319F"/>
            </a:solidFill>
          </p:spPr>
        </p:sp>
        <p:sp>
          <p:nvSpPr>
            <p:cNvPr id="22" name="TextBox 22"/>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23" name="Group 23"/>
          <p:cNvGrpSpPr/>
          <p:nvPr/>
        </p:nvGrpSpPr>
        <p:grpSpPr>
          <a:xfrm>
            <a:off x="6389804" y="4065672"/>
            <a:ext cx="756675" cy="776204"/>
            <a:chOff x="0" y="0"/>
            <a:chExt cx="1008900" cy="1034939"/>
          </a:xfrm>
        </p:grpSpPr>
        <p:sp>
          <p:nvSpPr>
            <p:cNvPr id="24" name="Freeform 24"/>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5" name="TextBox 25"/>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26" name="Group 26"/>
          <p:cNvGrpSpPr/>
          <p:nvPr/>
        </p:nvGrpSpPr>
        <p:grpSpPr>
          <a:xfrm>
            <a:off x="7298879" y="4065670"/>
            <a:ext cx="756675" cy="776204"/>
            <a:chOff x="0" y="0"/>
            <a:chExt cx="1008900" cy="1034939"/>
          </a:xfrm>
        </p:grpSpPr>
        <p:sp>
          <p:nvSpPr>
            <p:cNvPr id="27" name="Freeform 27"/>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8" name="TextBox 28"/>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29" name="Group 29"/>
          <p:cNvGrpSpPr/>
          <p:nvPr/>
        </p:nvGrpSpPr>
        <p:grpSpPr>
          <a:xfrm>
            <a:off x="3605282" y="2917963"/>
            <a:ext cx="3504928" cy="814334"/>
            <a:chOff x="0" y="0"/>
            <a:chExt cx="4673237" cy="1085778"/>
          </a:xfrm>
        </p:grpSpPr>
        <p:sp>
          <p:nvSpPr>
            <p:cNvPr id="30" name="Freeform 30"/>
            <p:cNvSpPr/>
            <p:nvPr/>
          </p:nvSpPr>
          <p:spPr>
            <a:xfrm>
              <a:off x="0" y="0"/>
              <a:ext cx="4673219" cy="1085723"/>
            </a:xfrm>
            <a:custGeom>
              <a:avLst/>
              <a:gdLst/>
              <a:ahLst/>
              <a:cxnLst/>
              <a:rect l="l" t="t" r="r" b="b"/>
              <a:pathLst>
                <a:path w="4673219" h="1085723">
                  <a:moveTo>
                    <a:pt x="25400" y="0"/>
                  </a:moveTo>
                  <a:lnTo>
                    <a:pt x="4647819" y="0"/>
                  </a:lnTo>
                  <a:cubicBezTo>
                    <a:pt x="4661916" y="0"/>
                    <a:pt x="4673219" y="11430"/>
                    <a:pt x="4673219" y="25400"/>
                  </a:cubicBezTo>
                  <a:lnTo>
                    <a:pt x="4673219" y="1060323"/>
                  </a:lnTo>
                  <a:cubicBezTo>
                    <a:pt x="4673219" y="1074420"/>
                    <a:pt x="4661789" y="1085723"/>
                    <a:pt x="4647819"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4647819" y="1034923"/>
                  </a:lnTo>
                  <a:lnTo>
                    <a:pt x="4647819" y="1060323"/>
                  </a:lnTo>
                  <a:lnTo>
                    <a:pt x="4622419" y="1060323"/>
                  </a:lnTo>
                  <a:lnTo>
                    <a:pt x="4622419" y="25400"/>
                  </a:lnTo>
                  <a:lnTo>
                    <a:pt x="4647819" y="25400"/>
                  </a:lnTo>
                  <a:lnTo>
                    <a:pt x="4647819" y="50800"/>
                  </a:lnTo>
                  <a:lnTo>
                    <a:pt x="25400" y="50800"/>
                  </a:lnTo>
                  <a:close/>
                </a:path>
              </a:pathLst>
            </a:custGeom>
            <a:solidFill>
              <a:srgbClr val="808080"/>
            </a:solidFill>
          </p:spPr>
        </p:sp>
        <p:sp>
          <p:nvSpPr>
            <p:cNvPr id="31" name="TextBox 31"/>
            <p:cNvSpPr txBox="1"/>
            <p:nvPr/>
          </p:nvSpPr>
          <p:spPr>
            <a:xfrm>
              <a:off x="0" y="-9525"/>
              <a:ext cx="4673237" cy="1095303"/>
            </a:xfrm>
            <a:prstGeom prst="rect">
              <a:avLst/>
            </a:prstGeom>
          </p:spPr>
          <p:txBody>
            <a:bodyPr lIns="50800" tIns="50800" rIns="50800" bIns="50800" rtlCol="0" anchor="ctr"/>
            <a:lstStyle/>
            <a:p>
              <a:pPr algn="ctr">
                <a:lnSpc>
                  <a:spcPts val="4503"/>
                </a:lnSpc>
              </a:pPr>
              <a:r>
                <a:rPr lang="en-US" sz="3752">
                  <a:solidFill>
                    <a:srgbClr val="808080"/>
                  </a:solidFill>
                  <a:latin typeface="Bebas Neue Bold"/>
                </a:rPr>
                <a:t>Status = </a:t>
              </a:r>
              <a:r>
                <a:rPr lang="en-US" sz="3752">
                  <a:solidFill>
                    <a:srgbClr val="FF0000"/>
                  </a:solidFill>
                  <a:latin typeface="Bebas Neue Bold"/>
                </a:rPr>
                <a:t>FALSE</a:t>
              </a:r>
            </a:p>
          </p:txBody>
        </p:sp>
      </p:grpSp>
      <p:sp>
        <p:nvSpPr>
          <p:cNvPr id="32" name="TextBox 32"/>
          <p:cNvSpPr txBox="1"/>
          <p:nvPr/>
        </p:nvSpPr>
        <p:spPr>
          <a:xfrm>
            <a:off x="1377306" y="4994276"/>
            <a:ext cx="6483946" cy="431799"/>
          </a:xfrm>
          <a:prstGeom prst="rect">
            <a:avLst/>
          </a:prstGeom>
        </p:spPr>
        <p:txBody>
          <a:bodyPr lIns="0" tIns="0" rIns="0" bIns="0" rtlCol="0" anchor="t">
            <a:spAutoFit/>
          </a:bodyPr>
          <a:lstStyle/>
          <a:p>
            <a:pPr>
              <a:lnSpc>
                <a:spcPts val="3500"/>
              </a:lnSpc>
            </a:pPr>
            <a:r>
              <a:rPr lang="en-US" sz="2500">
                <a:solidFill>
                  <a:srgbClr val="9C319F"/>
                </a:solidFill>
                <a:latin typeface="Open Sans 2"/>
              </a:rPr>
              <a:t>0        1         2         3        4        5         6         7 </a:t>
            </a:r>
          </a:p>
        </p:txBody>
      </p:sp>
      <p:grpSp>
        <p:nvGrpSpPr>
          <p:cNvPr id="33" name="Group 33"/>
          <p:cNvGrpSpPr/>
          <p:nvPr/>
        </p:nvGrpSpPr>
        <p:grpSpPr>
          <a:xfrm>
            <a:off x="1159838" y="2917963"/>
            <a:ext cx="1710178" cy="814334"/>
            <a:chOff x="0" y="0"/>
            <a:chExt cx="2280237" cy="1085778"/>
          </a:xfrm>
        </p:grpSpPr>
        <p:sp>
          <p:nvSpPr>
            <p:cNvPr id="34" name="Freeform 34"/>
            <p:cNvSpPr/>
            <p:nvPr/>
          </p:nvSpPr>
          <p:spPr>
            <a:xfrm>
              <a:off x="0" y="0"/>
              <a:ext cx="2280158" cy="1085723"/>
            </a:xfrm>
            <a:custGeom>
              <a:avLst/>
              <a:gdLst/>
              <a:ahLst/>
              <a:cxnLst/>
              <a:rect l="l" t="t" r="r" b="b"/>
              <a:pathLst>
                <a:path w="2280158" h="1085723">
                  <a:moveTo>
                    <a:pt x="25400" y="0"/>
                  </a:moveTo>
                  <a:lnTo>
                    <a:pt x="2254758" y="0"/>
                  </a:lnTo>
                  <a:cubicBezTo>
                    <a:pt x="2268855" y="0"/>
                    <a:pt x="2280158" y="11430"/>
                    <a:pt x="2280158" y="25400"/>
                  </a:cubicBezTo>
                  <a:lnTo>
                    <a:pt x="2280158" y="1060323"/>
                  </a:lnTo>
                  <a:cubicBezTo>
                    <a:pt x="2280158" y="1074420"/>
                    <a:pt x="2268728" y="1085723"/>
                    <a:pt x="2254758"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2254758" y="1034923"/>
                  </a:lnTo>
                  <a:lnTo>
                    <a:pt x="2254758" y="1060323"/>
                  </a:lnTo>
                  <a:lnTo>
                    <a:pt x="2229358" y="1060323"/>
                  </a:lnTo>
                  <a:lnTo>
                    <a:pt x="2229358" y="25400"/>
                  </a:lnTo>
                  <a:lnTo>
                    <a:pt x="2254758" y="25400"/>
                  </a:lnTo>
                  <a:lnTo>
                    <a:pt x="2254758" y="50800"/>
                  </a:lnTo>
                  <a:lnTo>
                    <a:pt x="25400" y="50800"/>
                  </a:lnTo>
                  <a:close/>
                </a:path>
              </a:pathLst>
            </a:custGeom>
            <a:solidFill>
              <a:srgbClr val="00BC82"/>
            </a:solidFill>
          </p:spPr>
        </p:sp>
        <p:sp>
          <p:nvSpPr>
            <p:cNvPr id="35" name="TextBox 35"/>
            <p:cNvSpPr txBox="1"/>
            <p:nvPr/>
          </p:nvSpPr>
          <p:spPr>
            <a:xfrm>
              <a:off x="0" y="-9525"/>
              <a:ext cx="2280237" cy="1095303"/>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10</a:t>
              </a:r>
            </a:p>
          </p:txBody>
        </p:sp>
      </p:grpSp>
      <p:sp>
        <p:nvSpPr>
          <p:cNvPr id="36" name="TextBox 36"/>
          <p:cNvSpPr txBox="1"/>
          <p:nvPr/>
        </p:nvSpPr>
        <p:spPr>
          <a:xfrm>
            <a:off x="1044256" y="5754017"/>
            <a:ext cx="3091763" cy="652150"/>
          </a:xfrm>
          <a:prstGeom prst="rect">
            <a:avLst/>
          </a:prstGeom>
        </p:spPr>
        <p:txBody>
          <a:bodyPr lIns="0" tIns="0" rIns="0" bIns="0" rtlCol="0" anchor="t">
            <a:spAutoFit/>
          </a:bodyPr>
          <a:lstStyle/>
          <a:p>
            <a:pPr algn="l">
              <a:lnSpc>
                <a:spcPts val="5188"/>
              </a:lnSpc>
            </a:pPr>
            <a:r>
              <a:rPr lang="en-US" sz="3602">
                <a:solidFill>
                  <a:srgbClr val="404040"/>
                </a:solidFill>
                <a:latin typeface="Arimo"/>
              </a:rPr>
              <a:t>LANGKAH 7</a:t>
            </a:r>
          </a:p>
        </p:txBody>
      </p:sp>
      <p:grpSp>
        <p:nvGrpSpPr>
          <p:cNvPr id="37" name="Group 37"/>
          <p:cNvGrpSpPr/>
          <p:nvPr/>
        </p:nvGrpSpPr>
        <p:grpSpPr>
          <a:xfrm>
            <a:off x="1028700" y="7897897"/>
            <a:ext cx="756675" cy="776204"/>
            <a:chOff x="0" y="0"/>
            <a:chExt cx="1008900" cy="1034939"/>
          </a:xfrm>
        </p:grpSpPr>
        <p:sp>
          <p:nvSpPr>
            <p:cNvPr id="38" name="Freeform 38"/>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39" name="TextBox 39"/>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40" name="Group 40"/>
          <p:cNvGrpSpPr/>
          <p:nvPr/>
        </p:nvGrpSpPr>
        <p:grpSpPr>
          <a:xfrm>
            <a:off x="1937775" y="7897897"/>
            <a:ext cx="756675" cy="776204"/>
            <a:chOff x="0" y="0"/>
            <a:chExt cx="1008900" cy="1034939"/>
          </a:xfrm>
        </p:grpSpPr>
        <p:sp>
          <p:nvSpPr>
            <p:cNvPr id="41" name="Freeform 41"/>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2" name="TextBox 42"/>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43" name="Group 43"/>
          <p:cNvGrpSpPr/>
          <p:nvPr/>
        </p:nvGrpSpPr>
        <p:grpSpPr>
          <a:xfrm>
            <a:off x="2848606" y="7897897"/>
            <a:ext cx="756675" cy="776204"/>
            <a:chOff x="0" y="0"/>
            <a:chExt cx="1008900" cy="1034939"/>
          </a:xfrm>
        </p:grpSpPr>
        <p:sp>
          <p:nvSpPr>
            <p:cNvPr id="44" name="Freeform 44"/>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5" name="TextBox 45"/>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46" name="Group 46"/>
          <p:cNvGrpSpPr/>
          <p:nvPr/>
        </p:nvGrpSpPr>
        <p:grpSpPr>
          <a:xfrm>
            <a:off x="3757682" y="7897897"/>
            <a:ext cx="756675" cy="776204"/>
            <a:chOff x="0" y="0"/>
            <a:chExt cx="1008900" cy="1034939"/>
          </a:xfrm>
        </p:grpSpPr>
        <p:sp>
          <p:nvSpPr>
            <p:cNvPr id="47" name="Freeform 47"/>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8" name="TextBox 48"/>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49" name="Group 49"/>
          <p:cNvGrpSpPr/>
          <p:nvPr/>
        </p:nvGrpSpPr>
        <p:grpSpPr>
          <a:xfrm>
            <a:off x="4619279" y="7897895"/>
            <a:ext cx="756675" cy="776204"/>
            <a:chOff x="0" y="0"/>
            <a:chExt cx="1008900" cy="1034939"/>
          </a:xfrm>
        </p:grpSpPr>
        <p:sp>
          <p:nvSpPr>
            <p:cNvPr id="50" name="Freeform 50"/>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51" name="TextBox 51"/>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52" name="Group 52"/>
          <p:cNvGrpSpPr/>
          <p:nvPr/>
        </p:nvGrpSpPr>
        <p:grpSpPr>
          <a:xfrm>
            <a:off x="5480729" y="7897897"/>
            <a:ext cx="756675" cy="776204"/>
            <a:chOff x="0" y="0"/>
            <a:chExt cx="1008900" cy="1034939"/>
          </a:xfrm>
        </p:grpSpPr>
        <p:sp>
          <p:nvSpPr>
            <p:cNvPr id="53" name="Freeform 53"/>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54" name="TextBox 54"/>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55" name="Group 55"/>
          <p:cNvGrpSpPr/>
          <p:nvPr/>
        </p:nvGrpSpPr>
        <p:grpSpPr>
          <a:xfrm>
            <a:off x="6389804" y="7897897"/>
            <a:ext cx="756675" cy="776204"/>
            <a:chOff x="0" y="0"/>
            <a:chExt cx="1008900" cy="1034939"/>
          </a:xfrm>
        </p:grpSpPr>
        <p:sp>
          <p:nvSpPr>
            <p:cNvPr id="56" name="Freeform 56"/>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9C319F"/>
            </a:solidFill>
          </p:spPr>
        </p:sp>
        <p:sp>
          <p:nvSpPr>
            <p:cNvPr id="57" name="TextBox 57"/>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58" name="Group 58"/>
          <p:cNvGrpSpPr/>
          <p:nvPr/>
        </p:nvGrpSpPr>
        <p:grpSpPr>
          <a:xfrm>
            <a:off x="7298879" y="7897895"/>
            <a:ext cx="756675" cy="776204"/>
            <a:chOff x="0" y="0"/>
            <a:chExt cx="1008900" cy="1034939"/>
          </a:xfrm>
        </p:grpSpPr>
        <p:sp>
          <p:nvSpPr>
            <p:cNvPr id="59" name="Freeform 59"/>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60" name="TextBox 60"/>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61" name="Group 61"/>
          <p:cNvGrpSpPr/>
          <p:nvPr/>
        </p:nvGrpSpPr>
        <p:grpSpPr>
          <a:xfrm>
            <a:off x="3605282" y="6750188"/>
            <a:ext cx="3504928" cy="814334"/>
            <a:chOff x="0" y="0"/>
            <a:chExt cx="4673237" cy="1085778"/>
          </a:xfrm>
        </p:grpSpPr>
        <p:sp>
          <p:nvSpPr>
            <p:cNvPr id="62" name="Freeform 62"/>
            <p:cNvSpPr/>
            <p:nvPr/>
          </p:nvSpPr>
          <p:spPr>
            <a:xfrm>
              <a:off x="0" y="0"/>
              <a:ext cx="4673219" cy="1085723"/>
            </a:xfrm>
            <a:custGeom>
              <a:avLst/>
              <a:gdLst/>
              <a:ahLst/>
              <a:cxnLst/>
              <a:rect l="l" t="t" r="r" b="b"/>
              <a:pathLst>
                <a:path w="4673219" h="1085723">
                  <a:moveTo>
                    <a:pt x="25400" y="0"/>
                  </a:moveTo>
                  <a:lnTo>
                    <a:pt x="4647819" y="0"/>
                  </a:lnTo>
                  <a:cubicBezTo>
                    <a:pt x="4661916" y="0"/>
                    <a:pt x="4673219" y="11430"/>
                    <a:pt x="4673219" y="25400"/>
                  </a:cubicBezTo>
                  <a:lnTo>
                    <a:pt x="4673219" y="1060323"/>
                  </a:lnTo>
                  <a:cubicBezTo>
                    <a:pt x="4673219" y="1074420"/>
                    <a:pt x="4661789" y="1085723"/>
                    <a:pt x="4647819"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4647819" y="1034923"/>
                  </a:lnTo>
                  <a:lnTo>
                    <a:pt x="4647819" y="1060323"/>
                  </a:lnTo>
                  <a:lnTo>
                    <a:pt x="4622419" y="1060323"/>
                  </a:lnTo>
                  <a:lnTo>
                    <a:pt x="4622419" y="25400"/>
                  </a:lnTo>
                  <a:lnTo>
                    <a:pt x="4647819" y="25400"/>
                  </a:lnTo>
                  <a:lnTo>
                    <a:pt x="4647819" y="50800"/>
                  </a:lnTo>
                  <a:lnTo>
                    <a:pt x="25400" y="50800"/>
                  </a:lnTo>
                  <a:close/>
                </a:path>
              </a:pathLst>
            </a:custGeom>
            <a:solidFill>
              <a:srgbClr val="808080"/>
            </a:solidFill>
          </p:spPr>
        </p:sp>
        <p:sp>
          <p:nvSpPr>
            <p:cNvPr id="63" name="TextBox 63"/>
            <p:cNvSpPr txBox="1"/>
            <p:nvPr/>
          </p:nvSpPr>
          <p:spPr>
            <a:xfrm>
              <a:off x="0" y="-9525"/>
              <a:ext cx="4673237" cy="1095303"/>
            </a:xfrm>
            <a:prstGeom prst="rect">
              <a:avLst/>
            </a:prstGeom>
          </p:spPr>
          <p:txBody>
            <a:bodyPr lIns="50800" tIns="50800" rIns="50800" bIns="50800" rtlCol="0" anchor="ctr"/>
            <a:lstStyle/>
            <a:p>
              <a:pPr algn="ctr">
                <a:lnSpc>
                  <a:spcPts val="4503"/>
                </a:lnSpc>
              </a:pPr>
              <a:r>
                <a:rPr lang="en-US" sz="3752">
                  <a:solidFill>
                    <a:srgbClr val="808080"/>
                  </a:solidFill>
                  <a:latin typeface="Bebas Neue Bold"/>
                </a:rPr>
                <a:t>Status = </a:t>
              </a:r>
              <a:r>
                <a:rPr lang="en-US" sz="3752">
                  <a:solidFill>
                    <a:srgbClr val="FF0000"/>
                  </a:solidFill>
                  <a:latin typeface="Bebas Neue Bold"/>
                </a:rPr>
                <a:t>FALSE</a:t>
              </a:r>
            </a:p>
          </p:txBody>
        </p:sp>
      </p:grpSp>
      <p:sp>
        <p:nvSpPr>
          <p:cNvPr id="64" name="TextBox 64"/>
          <p:cNvSpPr txBox="1"/>
          <p:nvPr/>
        </p:nvSpPr>
        <p:spPr>
          <a:xfrm>
            <a:off x="1377306" y="8826501"/>
            <a:ext cx="6483946" cy="431799"/>
          </a:xfrm>
          <a:prstGeom prst="rect">
            <a:avLst/>
          </a:prstGeom>
        </p:spPr>
        <p:txBody>
          <a:bodyPr lIns="0" tIns="0" rIns="0" bIns="0" rtlCol="0" anchor="t">
            <a:spAutoFit/>
          </a:bodyPr>
          <a:lstStyle/>
          <a:p>
            <a:pPr>
              <a:lnSpc>
                <a:spcPts val="3500"/>
              </a:lnSpc>
            </a:pPr>
            <a:r>
              <a:rPr lang="en-US" sz="2500">
                <a:solidFill>
                  <a:srgbClr val="9C319F"/>
                </a:solidFill>
                <a:latin typeface="Open Sans 2"/>
              </a:rPr>
              <a:t>0        1         2         3        4        5         6         7 </a:t>
            </a:r>
          </a:p>
        </p:txBody>
      </p:sp>
      <p:grpSp>
        <p:nvGrpSpPr>
          <p:cNvPr id="65" name="Group 65"/>
          <p:cNvGrpSpPr/>
          <p:nvPr/>
        </p:nvGrpSpPr>
        <p:grpSpPr>
          <a:xfrm>
            <a:off x="1159838" y="6750188"/>
            <a:ext cx="1710178" cy="814334"/>
            <a:chOff x="0" y="0"/>
            <a:chExt cx="2280237" cy="1085778"/>
          </a:xfrm>
        </p:grpSpPr>
        <p:sp>
          <p:nvSpPr>
            <p:cNvPr id="66" name="Freeform 66"/>
            <p:cNvSpPr/>
            <p:nvPr/>
          </p:nvSpPr>
          <p:spPr>
            <a:xfrm>
              <a:off x="0" y="0"/>
              <a:ext cx="2280158" cy="1085723"/>
            </a:xfrm>
            <a:custGeom>
              <a:avLst/>
              <a:gdLst/>
              <a:ahLst/>
              <a:cxnLst/>
              <a:rect l="l" t="t" r="r" b="b"/>
              <a:pathLst>
                <a:path w="2280158" h="1085723">
                  <a:moveTo>
                    <a:pt x="25400" y="0"/>
                  </a:moveTo>
                  <a:lnTo>
                    <a:pt x="2254758" y="0"/>
                  </a:lnTo>
                  <a:cubicBezTo>
                    <a:pt x="2268855" y="0"/>
                    <a:pt x="2280158" y="11430"/>
                    <a:pt x="2280158" y="25400"/>
                  </a:cubicBezTo>
                  <a:lnTo>
                    <a:pt x="2280158" y="1060323"/>
                  </a:lnTo>
                  <a:cubicBezTo>
                    <a:pt x="2280158" y="1074420"/>
                    <a:pt x="2268728" y="1085723"/>
                    <a:pt x="2254758"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2254758" y="1034923"/>
                  </a:lnTo>
                  <a:lnTo>
                    <a:pt x="2254758" y="1060323"/>
                  </a:lnTo>
                  <a:lnTo>
                    <a:pt x="2229358" y="1060323"/>
                  </a:lnTo>
                  <a:lnTo>
                    <a:pt x="2229358" y="25400"/>
                  </a:lnTo>
                  <a:lnTo>
                    <a:pt x="2254758" y="25400"/>
                  </a:lnTo>
                  <a:lnTo>
                    <a:pt x="2254758" y="50800"/>
                  </a:lnTo>
                  <a:lnTo>
                    <a:pt x="25400" y="50800"/>
                  </a:lnTo>
                  <a:close/>
                </a:path>
              </a:pathLst>
            </a:custGeom>
            <a:solidFill>
              <a:srgbClr val="00BC82"/>
            </a:solidFill>
          </p:spPr>
        </p:sp>
        <p:sp>
          <p:nvSpPr>
            <p:cNvPr id="67" name="TextBox 67"/>
            <p:cNvSpPr txBox="1"/>
            <p:nvPr/>
          </p:nvSpPr>
          <p:spPr>
            <a:xfrm>
              <a:off x="0" y="-9525"/>
              <a:ext cx="2280237" cy="1095303"/>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10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045" y="589694"/>
            <a:ext cx="15309104" cy="933450"/>
          </a:xfrm>
          <a:prstGeom prst="rect">
            <a:avLst/>
          </a:prstGeom>
        </p:spPr>
        <p:txBody>
          <a:bodyPr lIns="0" tIns="0" rIns="0" bIns="0" rtlCol="0" anchor="t">
            <a:spAutoFit/>
          </a:bodyPr>
          <a:lstStyle/>
          <a:p>
            <a:pPr algn="l">
              <a:lnSpc>
                <a:spcPts val="7200"/>
              </a:lnSpc>
            </a:pPr>
            <a:r>
              <a:rPr lang="en-US" sz="6000">
                <a:solidFill>
                  <a:srgbClr val="090909"/>
                </a:solidFill>
                <a:latin typeface="Roboto Bold"/>
              </a:rPr>
              <a:t>CARA KERJA SEQUENTIAL SEARCH</a:t>
            </a:r>
          </a:p>
        </p:txBody>
      </p:sp>
      <p:sp>
        <p:nvSpPr>
          <p:cNvPr id="3" name="TextBox 3"/>
          <p:cNvSpPr txBox="1"/>
          <p:nvPr/>
        </p:nvSpPr>
        <p:spPr>
          <a:xfrm>
            <a:off x="9139238" y="4845050"/>
            <a:ext cx="9525" cy="581025"/>
          </a:xfrm>
          <a:prstGeom prst="rect">
            <a:avLst/>
          </a:prstGeom>
        </p:spPr>
        <p:txBody>
          <a:bodyPr lIns="0" tIns="0" rIns="0" bIns="0" rtlCol="0" anchor="t">
            <a:spAutoFit/>
          </a:bodyPr>
          <a:lstStyle/>
          <a:p>
            <a:pPr algn="ctr">
              <a:lnSpc>
                <a:spcPts val="4503"/>
              </a:lnSpc>
              <a:spcBef>
                <a:spcPct val="0"/>
              </a:spcBef>
            </a:pPr>
            <a:endParaRPr/>
          </a:p>
        </p:txBody>
      </p:sp>
      <p:sp>
        <p:nvSpPr>
          <p:cNvPr id="4" name="TextBox 4"/>
          <p:cNvSpPr txBox="1"/>
          <p:nvPr/>
        </p:nvSpPr>
        <p:spPr>
          <a:xfrm>
            <a:off x="1131239" y="3335796"/>
            <a:ext cx="3091763" cy="652150"/>
          </a:xfrm>
          <a:prstGeom prst="rect">
            <a:avLst/>
          </a:prstGeom>
        </p:spPr>
        <p:txBody>
          <a:bodyPr lIns="0" tIns="0" rIns="0" bIns="0" rtlCol="0" anchor="t">
            <a:spAutoFit/>
          </a:bodyPr>
          <a:lstStyle/>
          <a:p>
            <a:pPr algn="l">
              <a:lnSpc>
                <a:spcPts val="5188"/>
              </a:lnSpc>
            </a:pPr>
            <a:r>
              <a:rPr lang="en-US" sz="3602">
                <a:solidFill>
                  <a:srgbClr val="404040"/>
                </a:solidFill>
                <a:latin typeface="Arimo"/>
              </a:rPr>
              <a:t>LANGKAH 8</a:t>
            </a:r>
          </a:p>
        </p:txBody>
      </p:sp>
      <p:grpSp>
        <p:nvGrpSpPr>
          <p:cNvPr id="5" name="Group 5"/>
          <p:cNvGrpSpPr/>
          <p:nvPr/>
        </p:nvGrpSpPr>
        <p:grpSpPr>
          <a:xfrm>
            <a:off x="1115683" y="5479676"/>
            <a:ext cx="756675" cy="776204"/>
            <a:chOff x="0" y="0"/>
            <a:chExt cx="1008900" cy="1034939"/>
          </a:xfrm>
        </p:grpSpPr>
        <p:sp>
          <p:nvSpPr>
            <p:cNvPr id="6" name="Freeform 6"/>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7" name="TextBox 7"/>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8" name="Group 8"/>
          <p:cNvGrpSpPr/>
          <p:nvPr/>
        </p:nvGrpSpPr>
        <p:grpSpPr>
          <a:xfrm>
            <a:off x="2024758" y="5479676"/>
            <a:ext cx="756675" cy="776204"/>
            <a:chOff x="0" y="0"/>
            <a:chExt cx="1008900" cy="1034939"/>
          </a:xfrm>
        </p:grpSpPr>
        <p:sp>
          <p:nvSpPr>
            <p:cNvPr id="9" name="Freeform 9"/>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0" name="TextBox 10"/>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11" name="Group 11"/>
          <p:cNvGrpSpPr/>
          <p:nvPr/>
        </p:nvGrpSpPr>
        <p:grpSpPr>
          <a:xfrm>
            <a:off x="2935589" y="5479676"/>
            <a:ext cx="756675" cy="776204"/>
            <a:chOff x="0" y="0"/>
            <a:chExt cx="1008900" cy="1034939"/>
          </a:xfrm>
        </p:grpSpPr>
        <p:sp>
          <p:nvSpPr>
            <p:cNvPr id="12" name="Freeform 12"/>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3" name="TextBox 13"/>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14" name="Group 14"/>
          <p:cNvGrpSpPr/>
          <p:nvPr/>
        </p:nvGrpSpPr>
        <p:grpSpPr>
          <a:xfrm>
            <a:off x="3844664" y="5479676"/>
            <a:ext cx="756675" cy="776204"/>
            <a:chOff x="0" y="0"/>
            <a:chExt cx="1008900" cy="1034939"/>
          </a:xfrm>
        </p:grpSpPr>
        <p:sp>
          <p:nvSpPr>
            <p:cNvPr id="15" name="Freeform 15"/>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6" name="TextBox 16"/>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17" name="Group 17"/>
          <p:cNvGrpSpPr/>
          <p:nvPr/>
        </p:nvGrpSpPr>
        <p:grpSpPr>
          <a:xfrm>
            <a:off x="4706262" y="5479674"/>
            <a:ext cx="756675" cy="776204"/>
            <a:chOff x="0" y="0"/>
            <a:chExt cx="1008900" cy="1034939"/>
          </a:xfrm>
        </p:grpSpPr>
        <p:sp>
          <p:nvSpPr>
            <p:cNvPr id="18" name="Freeform 18"/>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9" name="TextBox 19"/>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20" name="Group 20"/>
          <p:cNvGrpSpPr/>
          <p:nvPr/>
        </p:nvGrpSpPr>
        <p:grpSpPr>
          <a:xfrm>
            <a:off x="5567712" y="5479676"/>
            <a:ext cx="756675" cy="776204"/>
            <a:chOff x="0" y="0"/>
            <a:chExt cx="1008900" cy="1034939"/>
          </a:xfrm>
        </p:grpSpPr>
        <p:sp>
          <p:nvSpPr>
            <p:cNvPr id="21" name="Freeform 21"/>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2" name="TextBox 22"/>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23" name="Group 23"/>
          <p:cNvGrpSpPr/>
          <p:nvPr/>
        </p:nvGrpSpPr>
        <p:grpSpPr>
          <a:xfrm>
            <a:off x="6476787" y="5479676"/>
            <a:ext cx="756675" cy="776204"/>
            <a:chOff x="0" y="0"/>
            <a:chExt cx="1008900" cy="1034939"/>
          </a:xfrm>
        </p:grpSpPr>
        <p:sp>
          <p:nvSpPr>
            <p:cNvPr id="24" name="Freeform 24"/>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5" name="TextBox 25"/>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26" name="Group 26"/>
          <p:cNvGrpSpPr/>
          <p:nvPr/>
        </p:nvGrpSpPr>
        <p:grpSpPr>
          <a:xfrm>
            <a:off x="7385862" y="5479674"/>
            <a:ext cx="756675" cy="776204"/>
            <a:chOff x="0" y="0"/>
            <a:chExt cx="1008900" cy="1034939"/>
          </a:xfrm>
        </p:grpSpPr>
        <p:sp>
          <p:nvSpPr>
            <p:cNvPr id="27" name="Freeform 27"/>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9C319F"/>
            </a:solidFill>
          </p:spPr>
        </p:sp>
        <p:sp>
          <p:nvSpPr>
            <p:cNvPr id="28" name="TextBox 28"/>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29" name="Group 29"/>
          <p:cNvGrpSpPr/>
          <p:nvPr/>
        </p:nvGrpSpPr>
        <p:grpSpPr>
          <a:xfrm>
            <a:off x="3692264" y="4331967"/>
            <a:ext cx="3504928" cy="814334"/>
            <a:chOff x="0" y="0"/>
            <a:chExt cx="4673237" cy="1085778"/>
          </a:xfrm>
        </p:grpSpPr>
        <p:sp>
          <p:nvSpPr>
            <p:cNvPr id="30" name="Freeform 30"/>
            <p:cNvSpPr/>
            <p:nvPr/>
          </p:nvSpPr>
          <p:spPr>
            <a:xfrm>
              <a:off x="0" y="0"/>
              <a:ext cx="4673219" cy="1085723"/>
            </a:xfrm>
            <a:custGeom>
              <a:avLst/>
              <a:gdLst/>
              <a:ahLst/>
              <a:cxnLst/>
              <a:rect l="l" t="t" r="r" b="b"/>
              <a:pathLst>
                <a:path w="4673219" h="1085723">
                  <a:moveTo>
                    <a:pt x="25400" y="0"/>
                  </a:moveTo>
                  <a:lnTo>
                    <a:pt x="4647819" y="0"/>
                  </a:lnTo>
                  <a:cubicBezTo>
                    <a:pt x="4661916" y="0"/>
                    <a:pt x="4673219" y="11430"/>
                    <a:pt x="4673219" y="25400"/>
                  </a:cubicBezTo>
                  <a:lnTo>
                    <a:pt x="4673219" y="1060323"/>
                  </a:lnTo>
                  <a:cubicBezTo>
                    <a:pt x="4673219" y="1074420"/>
                    <a:pt x="4661789" y="1085723"/>
                    <a:pt x="4647819"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4647819" y="1034923"/>
                  </a:lnTo>
                  <a:lnTo>
                    <a:pt x="4647819" y="1060323"/>
                  </a:lnTo>
                  <a:lnTo>
                    <a:pt x="4622419" y="1060323"/>
                  </a:lnTo>
                  <a:lnTo>
                    <a:pt x="4622419" y="25400"/>
                  </a:lnTo>
                  <a:lnTo>
                    <a:pt x="4647819" y="25400"/>
                  </a:lnTo>
                  <a:lnTo>
                    <a:pt x="4647819" y="50800"/>
                  </a:lnTo>
                  <a:lnTo>
                    <a:pt x="25400" y="50800"/>
                  </a:lnTo>
                  <a:close/>
                </a:path>
              </a:pathLst>
            </a:custGeom>
            <a:solidFill>
              <a:srgbClr val="808080"/>
            </a:solidFill>
          </p:spPr>
        </p:sp>
        <p:sp>
          <p:nvSpPr>
            <p:cNvPr id="31" name="TextBox 31"/>
            <p:cNvSpPr txBox="1"/>
            <p:nvPr/>
          </p:nvSpPr>
          <p:spPr>
            <a:xfrm>
              <a:off x="0" y="-9525"/>
              <a:ext cx="4673237" cy="1095303"/>
            </a:xfrm>
            <a:prstGeom prst="rect">
              <a:avLst/>
            </a:prstGeom>
          </p:spPr>
          <p:txBody>
            <a:bodyPr lIns="50800" tIns="50800" rIns="50800" bIns="50800" rtlCol="0" anchor="ctr"/>
            <a:lstStyle/>
            <a:p>
              <a:pPr algn="ctr">
                <a:lnSpc>
                  <a:spcPts val="4503"/>
                </a:lnSpc>
              </a:pPr>
              <a:r>
                <a:rPr lang="en-US" sz="3752">
                  <a:solidFill>
                    <a:srgbClr val="808080"/>
                  </a:solidFill>
                  <a:latin typeface="Bebas Neue Bold"/>
                </a:rPr>
                <a:t>Status = </a:t>
              </a:r>
              <a:r>
                <a:rPr lang="en-US" sz="3752">
                  <a:solidFill>
                    <a:srgbClr val="FF0000"/>
                  </a:solidFill>
                  <a:latin typeface="Bebas Neue Bold"/>
                </a:rPr>
                <a:t>FALSE</a:t>
              </a:r>
            </a:p>
          </p:txBody>
        </p:sp>
      </p:grpSp>
      <p:sp>
        <p:nvSpPr>
          <p:cNvPr id="32" name="TextBox 32"/>
          <p:cNvSpPr txBox="1"/>
          <p:nvPr/>
        </p:nvSpPr>
        <p:spPr>
          <a:xfrm>
            <a:off x="1464289" y="6408280"/>
            <a:ext cx="6483946" cy="431799"/>
          </a:xfrm>
          <a:prstGeom prst="rect">
            <a:avLst/>
          </a:prstGeom>
        </p:spPr>
        <p:txBody>
          <a:bodyPr lIns="0" tIns="0" rIns="0" bIns="0" rtlCol="0" anchor="t">
            <a:spAutoFit/>
          </a:bodyPr>
          <a:lstStyle/>
          <a:p>
            <a:pPr>
              <a:lnSpc>
                <a:spcPts val="3500"/>
              </a:lnSpc>
            </a:pPr>
            <a:r>
              <a:rPr lang="en-US" sz="2500">
                <a:solidFill>
                  <a:srgbClr val="9C319F"/>
                </a:solidFill>
                <a:latin typeface="Open Sans 2"/>
              </a:rPr>
              <a:t>0        1         2         3        4        5         6         7 </a:t>
            </a:r>
          </a:p>
        </p:txBody>
      </p:sp>
      <p:grpSp>
        <p:nvGrpSpPr>
          <p:cNvPr id="33" name="Group 33"/>
          <p:cNvGrpSpPr/>
          <p:nvPr/>
        </p:nvGrpSpPr>
        <p:grpSpPr>
          <a:xfrm>
            <a:off x="1246820" y="4331967"/>
            <a:ext cx="1710178" cy="814334"/>
            <a:chOff x="0" y="0"/>
            <a:chExt cx="2280237" cy="1085778"/>
          </a:xfrm>
        </p:grpSpPr>
        <p:sp>
          <p:nvSpPr>
            <p:cNvPr id="34" name="Freeform 34"/>
            <p:cNvSpPr/>
            <p:nvPr/>
          </p:nvSpPr>
          <p:spPr>
            <a:xfrm>
              <a:off x="0" y="0"/>
              <a:ext cx="2280158" cy="1085723"/>
            </a:xfrm>
            <a:custGeom>
              <a:avLst/>
              <a:gdLst/>
              <a:ahLst/>
              <a:cxnLst/>
              <a:rect l="l" t="t" r="r" b="b"/>
              <a:pathLst>
                <a:path w="2280158" h="1085723">
                  <a:moveTo>
                    <a:pt x="25400" y="0"/>
                  </a:moveTo>
                  <a:lnTo>
                    <a:pt x="2254758" y="0"/>
                  </a:lnTo>
                  <a:cubicBezTo>
                    <a:pt x="2268855" y="0"/>
                    <a:pt x="2280158" y="11430"/>
                    <a:pt x="2280158" y="25400"/>
                  </a:cubicBezTo>
                  <a:lnTo>
                    <a:pt x="2280158" y="1060323"/>
                  </a:lnTo>
                  <a:cubicBezTo>
                    <a:pt x="2280158" y="1074420"/>
                    <a:pt x="2268728" y="1085723"/>
                    <a:pt x="2254758"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2254758" y="1034923"/>
                  </a:lnTo>
                  <a:lnTo>
                    <a:pt x="2254758" y="1060323"/>
                  </a:lnTo>
                  <a:lnTo>
                    <a:pt x="2229358" y="1060323"/>
                  </a:lnTo>
                  <a:lnTo>
                    <a:pt x="2229358" y="25400"/>
                  </a:lnTo>
                  <a:lnTo>
                    <a:pt x="2254758" y="25400"/>
                  </a:lnTo>
                  <a:lnTo>
                    <a:pt x="2254758" y="50800"/>
                  </a:lnTo>
                  <a:lnTo>
                    <a:pt x="25400" y="50800"/>
                  </a:lnTo>
                  <a:close/>
                </a:path>
              </a:pathLst>
            </a:custGeom>
            <a:solidFill>
              <a:srgbClr val="00BC82"/>
            </a:solidFill>
          </p:spPr>
        </p:sp>
        <p:sp>
          <p:nvSpPr>
            <p:cNvPr id="35" name="TextBox 35"/>
            <p:cNvSpPr txBox="1"/>
            <p:nvPr/>
          </p:nvSpPr>
          <p:spPr>
            <a:xfrm>
              <a:off x="0" y="-9525"/>
              <a:ext cx="2280237" cy="1095303"/>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10</a:t>
              </a:r>
            </a:p>
          </p:txBody>
        </p:sp>
      </p:grpSp>
      <p:sp>
        <p:nvSpPr>
          <p:cNvPr id="36" name="TextBox 36"/>
          <p:cNvSpPr txBox="1"/>
          <p:nvPr/>
        </p:nvSpPr>
        <p:spPr>
          <a:xfrm>
            <a:off x="9709873" y="5122266"/>
            <a:ext cx="5945638" cy="1405299"/>
          </a:xfrm>
          <a:prstGeom prst="rect">
            <a:avLst/>
          </a:prstGeom>
        </p:spPr>
        <p:txBody>
          <a:bodyPr lIns="0" tIns="0" rIns="0" bIns="0" rtlCol="0" anchor="t">
            <a:spAutoFit/>
          </a:bodyPr>
          <a:lstStyle/>
          <a:p>
            <a:pPr algn="ctr">
              <a:lnSpc>
                <a:spcPts val="5599"/>
              </a:lnSpc>
            </a:pPr>
            <a:r>
              <a:rPr lang="en-US" sz="3999">
                <a:solidFill>
                  <a:srgbClr val="FF0000"/>
                </a:solidFill>
                <a:latin typeface="Bebas Neue Bold"/>
              </a:rPr>
              <a:t>DATA  YANG DI CARI  TIDAK DI TEMUKAN</a:t>
            </a:r>
          </a:p>
          <a:p>
            <a:pPr algn="ctr">
              <a:lnSpc>
                <a:spcPts val="5599"/>
              </a:lnSpc>
            </a:pPr>
            <a:r>
              <a:rPr lang="en-US" sz="3999">
                <a:solidFill>
                  <a:srgbClr val="FF0000"/>
                </a:solidFill>
                <a:latin typeface="Bebas Neue Bold"/>
              </a:rPr>
              <a:t>maka pencarian selesai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1500" y="1610880"/>
            <a:ext cx="17145000" cy="8191500"/>
            <a:chOff x="0" y="0"/>
            <a:chExt cx="4515556" cy="2157432"/>
          </a:xfrm>
        </p:grpSpPr>
        <p:sp>
          <p:nvSpPr>
            <p:cNvPr id="3" name="Freeform 3"/>
            <p:cNvSpPr/>
            <p:nvPr/>
          </p:nvSpPr>
          <p:spPr>
            <a:xfrm>
              <a:off x="0" y="0"/>
              <a:ext cx="4515555" cy="2157432"/>
            </a:xfrm>
            <a:custGeom>
              <a:avLst/>
              <a:gdLst/>
              <a:ahLst/>
              <a:cxnLst/>
              <a:rect l="l" t="t" r="r" b="b"/>
              <a:pathLst>
                <a:path w="4515555" h="2157432">
                  <a:moveTo>
                    <a:pt x="0" y="0"/>
                  </a:moveTo>
                  <a:lnTo>
                    <a:pt x="4515555" y="0"/>
                  </a:lnTo>
                  <a:lnTo>
                    <a:pt x="4515555" y="2157432"/>
                  </a:lnTo>
                  <a:lnTo>
                    <a:pt x="0" y="2157432"/>
                  </a:lnTo>
                  <a:close/>
                </a:path>
              </a:pathLst>
            </a:custGeom>
            <a:solidFill>
              <a:srgbClr val="FFBE40"/>
            </a:solidFill>
          </p:spPr>
        </p:sp>
        <p:sp>
          <p:nvSpPr>
            <p:cNvPr id="4" name="TextBox 4"/>
            <p:cNvSpPr txBox="1"/>
            <p:nvPr/>
          </p:nvSpPr>
          <p:spPr>
            <a:xfrm>
              <a:off x="0" y="-57150"/>
              <a:ext cx="4515556" cy="2214582"/>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1150584" y="642965"/>
            <a:ext cx="15986833" cy="771471"/>
          </a:xfrm>
          <a:prstGeom prst="rect">
            <a:avLst/>
          </a:prstGeom>
        </p:spPr>
        <p:txBody>
          <a:bodyPr lIns="0" tIns="0" rIns="0" bIns="0" rtlCol="0" anchor="t">
            <a:spAutoFit/>
          </a:bodyPr>
          <a:lstStyle/>
          <a:p>
            <a:pPr algn="ctr">
              <a:lnSpc>
                <a:spcPts val="6094"/>
              </a:lnSpc>
            </a:pPr>
            <a:r>
              <a:rPr lang="en-US" sz="5079">
                <a:solidFill>
                  <a:srgbClr val="2B1E5C"/>
                </a:solidFill>
                <a:latin typeface="Open Sans 1 Bold"/>
              </a:rPr>
              <a:t>NOTASI PROGRAM SEQUNTIAL SEARCH</a:t>
            </a:r>
          </a:p>
        </p:txBody>
      </p:sp>
      <p:sp>
        <p:nvSpPr>
          <p:cNvPr id="6" name="TextBox 6"/>
          <p:cNvSpPr txBox="1"/>
          <p:nvPr/>
        </p:nvSpPr>
        <p:spPr>
          <a:xfrm>
            <a:off x="1028700" y="1725523"/>
            <a:ext cx="15966998" cy="7962214"/>
          </a:xfrm>
          <a:prstGeom prst="rect">
            <a:avLst/>
          </a:prstGeom>
        </p:spPr>
        <p:txBody>
          <a:bodyPr lIns="0" tIns="0" rIns="0" bIns="0" rtlCol="0" anchor="t">
            <a:spAutoFit/>
          </a:bodyPr>
          <a:lstStyle/>
          <a:p>
            <a:pPr marL="0" lvl="0" indent="0" algn="l">
              <a:lnSpc>
                <a:spcPts val="3359"/>
              </a:lnSpc>
              <a:spcBef>
                <a:spcPct val="0"/>
              </a:spcBef>
            </a:pPr>
            <a:r>
              <a:rPr lang="en-US" sz="2799" u="none" strike="noStrike">
                <a:solidFill>
                  <a:srgbClr val="9C319F"/>
                </a:solidFill>
                <a:latin typeface="Fira Code Bold"/>
              </a:rPr>
              <a:t>int sequentialSearch(int arr[], int size, int key) {</a:t>
            </a:r>
          </a:p>
          <a:p>
            <a:pPr marL="0" lvl="0" indent="0" algn="l">
              <a:lnSpc>
                <a:spcPts val="3359"/>
              </a:lnSpc>
              <a:spcBef>
                <a:spcPct val="0"/>
              </a:spcBef>
            </a:pPr>
            <a:r>
              <a:rPr lang="en-US" sz="2799" u="none" strike="noStrike">
                <a:solidFill>
                  <a:srgbClr val="9C319F"/>
                </a:solidFill>
                <a:latin typeface="Fira Code Bold"/>
              </a:rPr>
              <a:t>    for (int i = 0; i &lt; size; ++i) {</a:t>
            </a:r>
          </a:p>
          <a:p>
            <a:pPr marL="0" lvl="0" indent="0" algn="l">
              <a:lnSpc>
                <a:spcPts val="3359"/>
              </a:lnSpc>
              <a:spcBef>
                <a:spcPct val="0"/>
              </a:spcBef>
            </a:pPr>
            <a:r>
              <a:rPr lang="en-US" sz="2799" u="none" strike="noStrike">
                <a:solidFill>
                  <a:srgbClr val="9C319F"/>
                </a:solidFill>
                <a:latin typeface="Fira Code Bold"/>
              </a:rPr>
              <a:t>        if (arr[i] == key) {</a:t>
            </a:r>
          </a:p>
          <a:p>
            <a:pPr marL="0" lvl="0" indent="0" algn="l">
              <a:lnSpc>
                <a:spcPts val="3359"/>
              </a:lnSpc>
              <a:spcBef>
                <a:spcPct val="0"/>
              </a:spcBef>
            </a:pPr>
            <a:r>
              <a:rPr lang="en-US" sz="2799" u="none" strike="noStrike">
                <a:solidFill>
                  <a:srgbClr val="9C319F"/>
                </a:solidFill>
                <a:latin typeface="Fira Code Bold"/>
              </a:rPr>
              <a:t>            return i; </a:t>
            </a:r>
          </a:p>
          <a:p>
            <a:pPr marL="0" lvl="0" indent="0" algn="l">
              <a:lnSpc>
                <a:spcPts val="3359"/>
              </a:lnSpc>
              <a:spcBef>
                <a:spcPct val="0"/>
              </a:spcBef>
            </a:pPr>
            <a:r>
              <a:rPr lang="en-US" sz="2799" u="none" strike="noStrike">
                <a:solidFill>
                  <a:srgbClr val="9C319F"/>
                </a:solidFill>
                <a:latin typeface="Fira Code Bold"/>
              </a:rPr>
              <a:t>        }</a:t>
            </a:r>
          </a:p>
          <a:p>
            <a:pPr marL="0" lvl="0" indent="0" algn="l">
              <a:lnSpc>
                <a:spcPts val="3359"/>
              </a:lnSpc>
              <a:spcBef>
                <a:spcPct val="0"/>
              </a:spcBef>
            </a:pPr>
            <a:r>
              <a:rPr lang="en-US" sz="2799" u="none" strike="noStrike">
                <a:solidFill>
                  <a:srgbClr val="9C319F"/>
                </a:solidFill>
                <a:latin typeface="Fira Code Bold"/>
              </a:rPr>
              <a:t>    }</a:t>
            </a:r>
          </a:p>
          <a:p>
            <a:pPr marL="0" lvl="0" indent="0" algn="l">
              <a:lnSpc>
                <a:spcPts val="3359"/>
              </a:lnSpc>
              <a:spcBef>
                <a:spcPct val="0"/>
              </a:spcBef>
            </a:pPr>
            <a:r>
              <a:rPr lang="en-US" sz="2799" u="none" strike="noStrike">
                <a:solidFill>
                  <a:srgbClr val="9C319F"/>
                </a:solidFill>
                <a:latin typeface="Fira Code Bold"/>
              </a:rPr>
              <a:t>    return -1;</a:t>
            </a:r>
          </a:p>
          <a:p>
            <a:pPr marL="0" lvl="0" indent="0" algn="l">
              <a:lnSpc>
                <a:spcPts val="3359"/>
              </a:lnSpc>
              <a:spcBef>
                <a:spcPct val="0"/>
              </a:spcBef>
            </a:pPr>
            <a:r>
              <a:rPr lang="en-US" sz="2799" u="none" strike="noStrike">
                <a:solidFill>
                  <a:srgbClr val="9C319F"/>
                </a:solidFill>
                <a:latin typeface="Fira Code Bold"/>
              </a:rPr>
              <a:t>}</a:t>
            </a:r>
          </a:p>
          <a:p>
            <a:pPr marL="0" lvl="0" indent="0" algn="l">
              <a:lnSpc>
                <a:spcPts val="3359"/>
              </a:lnSpc>
              <a:spcBef>
                <a:spcPct val="0"/>
              </a:spcBef>
            </a:pPr>
            <a:r>
              <a:rPr lang="en-US" sz="2799" u="none" strike="noStrike">
                <a:solidFill>
                  <a:srgbClr val="9C319F"/>
                </a:solidFill>
                <a:latin typeface="Fira Code Bold"/>
              </a:rPr>
              <a:t>int main() {</a:t>
            </a:r>
          </a:p>
          <a:p>
            <a:pPr marL="0" lvl="0" indent="0" algn="l">
              <a:lnSpc>
                <a:spcPts val="3359"/>
              </a:lnSpc>
              <a:spcBef>
                <a:spcPct val="0"/>
              </a:spcBef>
            </a:pPr>
            <a:r>
              <a:rPr lang="en-US" sz="2799" u="none" strike="noStrike">
                <a:solidFill>
                  <a:srgbClr val="9C319F"/>
                </a:solidFill>
                <a:latin typeface="Fira Code Bold"/>
              </a:rPr>
              <a:t>    int arr[] = {4, 7, 3, 9, 2, 5, 11, 21};</a:t>
            </a:r>
          </a:p>
          <a:p>
            <a:pPr marL="0" lvl="0" indent="0" algn="l">
              <a:lnSpc>
                <a:spcPts val="3359"/>
              </a:lnSpc>
              <a:spcBef>
                <a:spcPct val="0"/>
              </a:spcBef>
            </a:pPr>
            <a:r>
              <a:rPr lang="en-US" sz="2799" u="none" strike="noStrike">
                <a:solidFill>
                  <a:srgbClr val="9C319F"/>
                </a:solidFill>
                <a:latin typeface="Fira Code Bold"/>
              </a:rPr>
              <a:t>    int size = sizeof(arr) / sizeof(arr[0]);</a:t>
            </a:r>
          </a:p>
          <a:p>
            <a:pPr marL="0" lvl="0" indent="0" algn="l">
              <a:lnSpc>
                <a:spcPts val="3359"/>
              </a:lnSpc>
              <a:spcBef>
                <a:spcPct val="0"/>
              </a:spcBef>
            </a:pPr>
            <a:r>
              <a:rPr lang="en-US" sz="2799" u="none" strike="noStrike">
                <a:solidFill>
                  <a:srgbClr val="9C319F"/>
                </a:solidFill>
                <a:latin typeface="Fira Code Bold"/>
              </a:rPr>
              <a:t>    int key = 3;</a:t>
            </a:r>
          </a:p>
          <a:p>
            <a:pPr marL="0" lvl="0" indent="0" algn="l">
              <a:lnSpc>
                <a:spcPts val="3359"/>
              </a:lnSpc>
              <a:spcBef>
                <a:spcPct val="0"/>
              </a:spcBef>
            </a:pPr>
            <a:r>
              <a:rPr lang="en-US" sz="2799" u="none" strike="noStrike">
                <a:solidFill>
                  <a:srgbClr val="9C319F"/>
                </a:solidFill>
                <a:latin typeface="Fira Code Bold"/>
              </a:rPr>
              <a:t>    int result = sequentialSearch(arr, size, key);</a:t>
            </a:r>
          </a:p>
          <a:p>
            <a:pPr marL="0" lvl="0" indent="0" algn="l">
              <a:lnSpc>
                <a:spcPts val="3359"/>
              </a:lnSpc>
              <a:spcBef>
                <a:spcPct val="0"/>
              </a:spcBef>
            </a:pPr>
            <a:r>
              <a:rPr lang="en-US" sz="2799" u="none" strike="noStrike">
                <a:solidFill>
                  <a:srgbClr val="9C319F"/>
                </a:solidFill>
                <a:latin typeface="Fira Code Bold"/>
              </a:rPr>
              <a:t>    if (result != -1) {</a:t>
            </a:r>
          </a:p>
          <a:p>
            <a:pPr marL="0" lvl="0" indent="0" algn="l">
              <a:lnSpc>
                <a:spcPts val="3359"/>
              </a:lnSpc>
              <a:spcBef>
                <a:spcPct val="0"/>
              </a:spcBef>
            </a:pPr>
            <a:r>
              <a:rPr lang="en-US" sz="2799" u="none" strike="noStrike">
                <a:solidFill>
                  <a:srgbClr val="9C319F"/>
                </a:solidFill>
                <a:latin typeface="Fira Code Bold"/>
              </a:rPr>
              <a:t>        cout &lt;&lt; "Angka 3 ditemukan pada indeks ke-" &lt;&lt; result &lt;&lt; endl;</a:t>
            </a:r>
          </a:p>
          <a:p>
            <a:pPr marL="0" lvl="0" indent="0" algn="l">
              <a:lnSpc>
                <a:spcPts val="3359"/>
              </a:lnSpc>
              <a:spcBef>
                <a:spcPct val="0"/>
              </a:spcBef>
            </a:pPr>
            <a:r>
              <a:rPr lang="en-US" sz="2799" u="none" strike="noStrike">
                <a:solidFill>
                  <a:srgbClr val="9C319F"/>
                </a:solidFill>
                <a:latin typeface="Fira Code Bold"/>
              </a:rPr>
              <a:t>    } else {</a:t>
            </a:r>
          </a:p>
          <a:p>
            <a:pPr marL="0" lvl="0" indent="0" algn="l">
              <a:lnSpc>
                <a:spcPts val="3359"/>
              </a:lnSpc>
              <a:spcBef>
                <a:spcPct val="0"/>
              </a:spcBef>
            </a:pPr>
            <a:r>
              <a:rPr lang="en-US" sz="2799" u="none" strike="noStrike">
                <a:solidFill>
                  <a:srgbClr val="9C319F"/>
                </a:solidFill>
                <a:latin typeface="Fira Code Bold"/>
              </a:rPr>
              <a:t>        cout &lt;&lt; "Angka 3 tidak ditemukan dalam array" &lt;&lt; endl;</a:t>
            </a:r>
          </a:p>
          <a:p>
            <a:pPr marL="0" lvl="0" indent="0" algn="l">
              <a:lnSpc>
                <a:spcPts val="3359"/>
              </a:lnSpc>
              <a:spcBef>
                <a:spcPct val="0"/>
              </a:spcBef>
            </a:pPr>
            <a:r>
              <a:rPr lang="en-US" sz="2799" u="none" strike="noStrike">
                <a:solidFill>
                  <a:srgbClr val="9C319F"/>
                </a:solidFill>
                <a:latin typeface="Fira Code Bold"/>
              </a:rPr>
              <a:t>    }</a:t>
            </a:r>
          </a:p>
          <a:p>
            <a:pPr marL="0" lvl="0" indent="0" algn="l">
              <a:lnSpc>
                <a:spcPts val="3359"/>
              </a:lnSpc>
              <a:spcBef>
                <a:spcPct val="0"/>
              </a:spcBef>
            </a:pPr>
            <a:r>
              <a:rPr lang="en-US" sz="2799" u="none" strike="noStrike">
                <a:solidFill>
                  <a:srgbClr val="9C319F"/>
                </a:solidFill>
                <a:latin typeface="Fira Code Bold"/>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2" name="Freeform 2"/>
          <p:cNvSpPr/>
          <p:nvPr/>
        </p:nvSpPr>
        <p:spPr>
          <a:xfrm>
            <a:off x="13971016" y="7410359"/>
            <a:ext cx="3288284" cy="1141308"/>
          </a:xfrm>
          <a:custGeom>
            <a:avLst/>
            <a:gdLst/>
            <a:ahLst/>
            <a:cxnLst/>
            <a:rect l="l" t="t" r="r" b="b"/>
            <a:pathLst>
              <a:path w="3288284" h="1141308">
                <a:moveTo>
                  <a:pt x="0" y="0"/>
                </a:moveTo>
                <a:lnTo>
                  <a:pt x="3288284" y="0"/>
                </a:lnTo>
                <a:lnTo>
                  <a:pt x="3288284" y="1141308"/>
                </a:lnTo>
                <a:lnTo>
                  <a:pt x="0" y="1141308"/>
                </a:lnTo>
                <a:lnTo>
                  <a:pt x="0" y="0"/>
                </a:lnTo>
                <a:close/>
              </a:path>
            </a:pathLst>
          </a:custGeom>
          <a:blipFill>
            <a:blip r:embed="rId2">
              <a:alphaModFix amt="21999"/>
            </a:blip>
            <a:stretch>
              <a:fillRect/>
            </a:stretch>
          </a:blipFill>
        </p:spPr>
      </p:sp>
      <p:grpSp>
        <p:nvGrpSpPr>
          <p:cNvPr id="3" name="Group 3"/>
          <p:cNvGrpSpPr/>
          <p:nvPr/>
        </p:nvGrpSpPr>
        <p:grpSpPr>
          <a:xfrm>
            <a:off x="3063954" y="2122975"/>
            <a:ext cx="12160093" cy="6041050"/>
            <a:chOff x="0" y="0"/>
            <a:chExt cx="9728074" cy="4832840"/>
          </a:xfrm>
        </p:grpSpPr>
        <p:sp>
          <p:nvSpPr>
            <p:cNvPr id="4" name="Freeform 4"/>
            <p:cNvSpPr/>
            <p:nvPr/>
          </p:nvSpPr>
          <p:spPr>
            <a:xfrm>
              <a:off x="0" y="0"/>
              <a:ext cx="9728074" cy="4832840"/>
            </a:xfrm>
            <a:custGeom>
              <a:avLst/>
              <a:gdLst/>
              <a:ahLst/>
              <a:cxnLst/>
              <a:rect l="l" t="t" r="r" b="b"/>
              <a:pathLst>
                <a:path w="9728074" h="4832840">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sp>
        <p:nvSpPr>
          <p:cNvPr id="5" name="Freeform 5"/>
          <p:cNvSpPr/>
          <p:nvPr/>
        </p:nvSpPr>
        <p:spPr>
          <a:xfrm flipH="1">
            <a:off x="13379131" y="5697655"/>
            <a:ext cx="2628231" cy="2635783"/>
          </a:xfrm>
          <a:custGeom>
            <a:avLst/>
            <a:gdLst/>
            <a:ahLst/>
            <a:cxnLst/>
            <a:rect l="l" t="t" r="r" b="b"/>
            <a:pathLst>
              <a:path w="2628231" h="2635783">
                <a:moveTo>
                  <a:pt x="2628231" y="0"/>
                </a:moveTo>
                <a:lnTo>
                  <a:pt x="0" y="0"/>
                </a:lnTo>
                <a:lnTo>
                  <a:pt x="0" y="2635783"/>
                </a:lnTo>
                <a:lnTo>
                  <a:pt x="2628231" y="2635783"/>
                </a:lnTo>
                <a:lnTo>
                  <a:pt x="2628231" y="0"/>
                </a:lnTo>
                <a:close/>
              </a:path>
            </a:pathLst>
          </a:custGeom>
          <a:blipFill>
            <a:blip r:embed="rId3"/>
            <a:stretch>
              <a:fillRect/>
            </a:stretch>
          </a:blipFill>
        </p:spPr>
      </p:sp>
      <p:grpSp>
        <p:nvGrpSpPr>
          <p:cNvPr id="6" name="Group 6"/>
          <p:cNvGrpSpPr/>
          <p:nvPr/>
        </p:nvGrpSpPr>
        <p:grpSpPr>
          <a:xfrm>
            <a:off x="4908869" y="4513161"/>
            <a:ext cx="8470263" cy="3166801"/>
            <a:chOff x="0" y="0"/>
            <a:chExt cx="11293684" cy="4222402"/>
          </a:xfrm>
        </p:grpSpPr>
        <p:sp>
          <p:nvSpPr>
            <p:cNvPr id="7" name="TextBox 7"/>
            <p:cNvSpPr txBox="1"/>
            <p:nvPr/>
          </p:nvSpPr>
          <p:spPr>
            <a:xfrm>
              <a:off x="0" y="0"/>
              <a:ext cx="11293684" cy="1600128"/>
            </a:xfrm>
            <a:prstGeom prst="rect">
              <a:avLst/>
            </a:prstGeom>
          </p:spPr>
          <p:txBody>
            <a:bodyPr lIns="0" tIns="0" rIns="0" bIns="0" rtlCol="0" anchor="t">
              <a:spAutoFit/>
            </a:bodyPr>
            <a:lstStyle/>
            <a:p>
              <a:pPr algn="ctr">
                <a:lnSpc>
                  <a:spcPts val="9480"/>
                </a:lnSpc>
              </a:pPr>
              <a:r>
                <a:rPr lang="en-US" sz="7900">
                  <a:solidFill>
                    <a:srgbClr val="0E2C4B"/>
                  </a:solidFill>
                  <a:latin typeface="Muli Ultra-Bold"/>
                </a:rPr>
                <a:t>TERIMA KASIH</a:t>
              </a:r>
            </a:p>
          </p:txBody>
        </p:sp>
        <p:sp>
          <p:nvSpPr>
            <p:cNvPr id="8" name="TextBox 8"/>
            <p:cNvSpPr txBox="1"/>
            <p:nvPr/>
          </p:nvSpPr>
          <p:spPr>
            <a:xfrm>
              <a:off x="0" y="3747800"/>
              <a:ext cx="11293684" cy="482504"/>
            </a:xfrm>
            <a:prstGeom prst="rect">
              <a:avLst/>
            </a:prstGeom>
          </p:spPr>
          <p:txBody>
            <a:bodyPr lIns="0" tIns="0" rIns="0" bIns="0" rtlCol="0" anchor="t">
              <a:spAutoFit/>
            </a:bodyPr>
            <a:lstStyle/>
            <a:p>
              <a:pPr algn="ctr">
                <a:lnSpc>
                  <a:spcPts val="2879"/>
                </a:lnSpc>
              </a:pPr>
              <a:endParaRPr/>
            </a:p>
          </p:txBody>
        </p:sp>
      </p:grpSp>
      <p:sp>
        <p:nvSpPr>
          <p:cNvPr id="9" name="Freeform 9"/>
          <p:cNvSpPr/>
          <p:nvPr/>
        </p:nvSpPr>
        <p:spPr>
          <a:xfrm>
            <a:off x="2470041" y="2784527"/>
            <a:ext cx="2223383" cy="771699"/>
          </a:xfrm>
          <a:custGeom>
            <a:avLst/>
            <a:gdLst/>
            <a:ahLst/>
            <a:cxnLst/>
            <a:rect l="l" t="t" r="r" b="b"/>
            <a:pathLst>
              <a:path w="2223383" h="771699">
                <a:moveTo>
                  <a:pt x="0" y="0"/>
                </a:moveTo>
                <a:lnTo>
                  <a:pt x="2223383" y="0"/>
                </a:lnTo>
                <a:lnTo>
                  <a:pt x="2223383" y="771699"/>
                </a:lnTo>
                <a:lnTo>
                  <a:pt x="0" y="771699"/>
                </a:lnTo>
                <a:lnTo>
                  <a:pt x="0" y="0"/>
                </a:lnTo>
                <a:close/>
              </a:path>
            </a:pathLst>
          </a:custGeom>
          <a:blipFill>
            <a:blip r:embed="rId2">
              <a:alphaModFix amt="21999"/>
            </a:blip>
            <a:stretch>
              <a:fillRect/>
            </a:stretch>
          </a:blipFill>
        </p:spPr>
      </p:sp>
      <p:sp>
        <p:nvSpPr>
          <p:cNvPr id="10" name="Freeform 10"/>
          <p:cNvSpPr/>
          <p:nvPr/>
        </p:nvSpPr>
        <p:spPr>
          <a:xfrm rot="-1251902">
            <a:off x="2297276" y="1924267"/>
            <a:ext cx="2945311" cy="1144990"/>
          </a:xfrm>
          <a:custGeom>
            <a:avLst/>
            <a:gdLst/>
            <a:ahLst/>
            <a:cxnLst/>
            <a:rect l="l" t="t" r="r" b="b"/>
            <a:pathLst>
              <a:path w="2945311" h="1144990">
                <a:moveTo>
                  <a:pt x="0" y="0"/>
                </a:moveTo>
                <a:lnTo>
                  <a:pt x="2945311" y="0"/>
                </a:lnTo>
                <a:lnTo>
                  <a:pt x="2945311" y="1144990"/>
                </a:lnTo>
                <a:lnTo>
                  <a:pt x="0" y="1144990"/>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1733550" y="2545811"/>
            <a:ext cx="5479596" cy="3019867"/>
            <a:chOff x="0" y="0"/>
            <a:chExt cx="7306129" cy="4026490"/>
          </a:xfrm>
        </p:grpSpPr>
        <p:sp>
          <p:nvSpPr>
            <p:cNvPr id="3" name="TextBox 3"/>
            <p:cNvSpPr txBox="1"/>
            <p:nvPr/>
          </p:nvSpPr>
          <p:spPr>
            <a:xfrm>
              <a:off x="0" y="1116920"/>
              <a:ext cx="7306129" cy="2889250"/>
            </a:xfrm>
            <a:prstGeom prst="rect">
              <a:avLst/>
            </a:prstGeom>
          </p:spPr>
          <p:txBody>
            <a:bodyPr lIns="0" tIns="0" rIns="0" bIns="0" rtlCol="0" anchor="t">
              <a:spAutoFit/>
            </a:bodyPr>
            <a:lstStyle/>
            <a:p>
              <a:pPr>
                <a:lnSpc>
                  <a:spcPts val="8520"/>
                </a:lnSpc>
              </a:pPr>
              <a:r>
                <a:rPr lang="en-US" sz="7100">
                  <a:solidFill>
                    <a:srgbClr val="FFFFFF"/>
                  </a:solidFill>
                  <a:latin typeface="Roboto Bold"/>
                </a:rPr>
                <a:t>SEQUENTIAL</a:t>
              </a:r>
            </a:p>
            <a:p>
              <a:pPr>
                <a:lnSpc>
                  <a:spcPts val="8520"/>
                </a:lnSpc>
              </a:pPr>
              <a:r>
                <a:rPr lang="en-US" sz="7100">
                  <a:solidFill>
                    <a:srgbClr val="FFFFFF"/>
                  </a:solidFill>
                  <a:latin typeface="Roboto Bold"/>
                </a:rPr>
                <a:t>SEARCHING </a:t>
              </a:r>
            </a:p>
          </p:txBody>
        </p:sp>
        <p:sp>
          <p:nvSpPr>
            <p:cNvPr id="4" name="TextBox 4"/>
            <p:cNvSpPr txBox="1"/>
            <p:nvPr/>
          </p:nvSpPr>
          <p:spPr>
            <a:xfrm>
              <a:off x="0" y="-9525"/>
              <a:ext cx="7306129" cy="619125"/>
            </a:xfrm>
            <a:prstGeom prst="rect">
              <a:avLst/>
            </a:prstGeom>
          </p:spPr>
          <p:txBody>
            <a:bodyPr lIns="0" tIns="0" rIns="0" bIns="0" rtlCol="0" anchor="t">
              <a:spAutoFit/>
            </a:bodyPr>
            <a:lstStyle/>
            <a:p>
              <a:pPr>
                <a:lnSpc>
                  <a:spcPts val="3599"/>
                </a:lnSpc>
              </a:pPr>
              <a:r>
                <a:rPr lang="en-US" sz="2999" spc="89">
                  <a:solidFill>
                    <a:srgbClr val="FFBE40"/>
                  </a:solidFill>
                  <a:latin typeface="Roboto Bold"/>
                </a:rPr>
                <a:t>MATERI PEMBAHASAN</a:t>
              </a:r>
            </a:p>
          </p:txBody>
        </p:sp>
      </p:grpSp>
      <p:grpSp>
        <p:nvGrpSpPr>
          <p:cNvPr id="5" name="Group 5"/>
          <p:cNvGrpSpPr/>
          <p:nvPr/>
        </p:nvGrpSpPr>
        <p:grpSpPr>
          <a:xfrm>
            <a:off x="9144000" y="3292168"/>
            <a:ext cx="8713194" cy="509537"/>
            <a:chOff x="0" y="0"/>
            <a:chExt cx="11617591" cy="679383"/>
          </a:xfrm>
        </p:grpSpPr>
        <p:grpSp>
          <p:nvGrpSpPr>
            <p:cNvPr id="6" name="Group 6"/>
            <p:cNvGrpSpPr/>
            <p:nvPr/>
          </p:nvGrpSpPr>
          <p:grpSpPr>
            <a:xfrm>
              <a:off x="0" y="205908"/>
              <a:ext cx="267568" cy="26756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8" name="TextBox 8"/>
            <p:cNvSpPr txBox="1"/>
            <p:nvPr/>
          </p:nvSpPr>
          <p:spPr>
            <a:xfrm>
              <a:off x="929639" y="-83082"/>
              <a:ext cx="10687952" cy="769348"/>
            </a:xfrm>
            <a:prstGeom prst="rect">
              <a:avLst/>
            </a:prstGeom>
          </p:spPr>
          <p:txBody>
            <a:bodyPr lIns="0" tIns="0" rIns="0" bIns="0" rtlCol="0" anchor="t">
              <a:spAutoFit/>
            </a:bodyPr>
            <a:lstStyle/>
            <a:p>
              <a:pPr>
                <a:lnSpc>
                  <a:spcPts val="4877"/>
                </a:lnSpc>
              </a:pPr>
              <a:r>
                <a:rPr lang="en-US" sz="3483">
                  <a:solidFill>
                    <a:srgbClr val="FFFFFF"/>
                  </a:solidFill>
                  <a:latin typeface="Roboto"/>
                </a:rPr>
                <a:t>PENGERTIAN SEARCHING</a:t>
              </a:r>
            </a:p>
          </p:txBody>
        </p:sp>
      </p:grpSp>
      <p:grpSp>
        <p:nvGrpSpPr>
          <p:cNvPr id="9" name="Group 9"/>
          <p:cNvGrpSpPr/>
          <p:nvPr/>
        </p:nvGrpSpPr>
        <p:grpSpPr>
          <a:xfrm>
            <a:off x="9144000" y="4354011"/>
            <a:ext cx="8713194" cy="509537"/>
            <a:chOff x="0" y="0"/>
            <a:chExt cx="11617591" cy="679383"/>
          </a:xfrm>
        </p:grpSpPr>
        <p:grpSp>
          <p:nvGrpSpPr>
            <p:cNvPr id="10" name="Group 10"/>
            <p:cNvGrpSpPr/>
            <p:nvPr/>
          </p:nvGrpSpPr>
          <p:grpSpPr>
            <a:xfrm>
              <a:off x="0" y="205908"/>
              <a:ext cx="267568" cy="26756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12" name="TextBox 12"/>
            <p:cNvSpPr txBox="1"/>
            <p:nvPr/>
          </p:nvSpPr>
          <p:spPr>
            <a:xfrm>
              <a:off x="929639" y="-83082"/>
              <a:ext cx="10687952" cy="769348"/>
            </a:xfrm>
            <a:prstGeom prst="rect">
              <a:avLst/>
            </a:prstGeom>
          </p:spPr>
          <p:txBody>
            <a:bodyPr lIns="0" tIns="0" rIns="0" bIns="0" rtlCol="0" anchor="t">
              <a:spAutoFit/>
            </a:bodyPr>
            <a:lstStyle/>
            <a:p>
              <a:pPr>
                <a:lnSpc>
                  <a:spcPts val="4877"/>
                </a:lnSpc>
              </a:pPr>
              <a:r>
                <a:rPr lang="en-US" sz="3483">
                  <a:solidFill>
                    <a:srgbClr val="FFFFFF"/>
                  </a:solidFill>
                  <a:latin typeface="Roboto"/>
                </a:rPr>
                <a:t>PENGERTIAN SEQUENTIAL SEARCH</a:t>
              </a:r>
            </a:p>
          </p:txBody>
        </p:sp>
      </p:grpSp>
      <p:grpSp>
        <p:nvGrpSpPr>
          <p:cNvPr id="13" name="Group 13"/>
          <p:cNvGrpSpPr/>
          <p:nvPr/>
        </p:nvGrpSpPr>
        <p:grpSpPr>
          <a:xfrm>
            <a:off x="9144000" y="5423452"/>
            <a:ext cx="8713194" cy="509537"/>
            <a:chOff x="0" y="0"/>
            <a:chExt cx="11617591" cy="679383"/>
          </a:xfrm>
        </p:grpSpPr>
        <p:grpSp>
          <p:nvGrpSpPr>
            <p:cNvPr id="14" name="Group 14"/>
            <p:cNvGrpSpPr/>
            <p:nvPr/>
          </p:nvGrpSpPr>
          <p:grpSpPr>
            <a:xfrm>
              <a:off x="0" y="205908"/>
              <a:ext cx="267568" cy="267568"/>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16" name="TextBox 16"/>
            <p:cNvSpPr txBox="1"/>
            <p:nvPr/>
          </p:nvSpPr>
          <p:spPr>
            <a:xfrm>
              <a:off x="929639" y="-83082"/>
              <a:ext cx="10687952" cy="769348"/>
            </a:xfrm>
            <a:prstGeom prst="rect">
              <a:avLst/>
            </a:prstGeom>
          </p:spPr>
          <p:txBody>
            <a:bodyPr lIns="0" tIns="0" rIns="0" bIns="0" rtlCol="0" anchor="t">
              <a:spAutoFit/>
            </a:bodyPr>
            <a:lstStyle/>
            <a:p>
              <a:pPr>
                <a:lnSpc>
                  <a:spcPts val="4877"/>
                </a:lnSpc>
              </a:pPr>
              <a:r>
                <a:rPr lang="en-US" sz="3483">
                  <a:solidFill>
                    <a:srgbClr val="FFFFFF"/>
                  </a:solidFill>
                  <a:latin typeface="Roboto"/>
                </a:rPr>
                <a:t>CARA KERJA SEQUENTIAL SEARCH</a:t>
              </a:r>
            </a:p>
          </p:txBody>
        </p:sp>
      </p:grpSp>
      <p:grpSp>
        <p:nvGrpSpPr>
          <p:cNvPr id="17" name="Group 17"/>
          <p:cNvGrpSpPr/>
          <p:nvPr/>
        </p:nvGrpSpPr>
        <p:grpSpPr>
          <a:xfrm>
            <a:off x="9144000" y="6485294"/>
            <a:ext cx="8713194" cy="509537"/>
            <a:chOff x="0" y="0"/>
            <a:chExt cx="11617591" cy="679383"/>
          </a:xfrm>
        </p:grpSpPr>
        <p:grpSp>
          <p:nvGrpSpPr>
            <p:cNvPr id="18" name="Group 18"/>
            <p:cNvGrpSpPr/>
            <p:nvPr/>
          </p:nvGrpSpPr>
          <p:grpSpPr>
            <a:xfrm>
              <a:off x="0" y="205908"/>
              <a:ext cx="267568" cy="267568"/>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20" name="TextBox 20"/>
            <p:cNvSpPr txBox="1"/>
            <p:nvPr/>
          </p:nvSpPr>
          <p:spPr>
            <a:xfrm>
              <a:off x="929639" y="-83082"/>
              <a:ext cx="10687952" cy="769348"/>
            </a:xfrm>
            <a:prstGeom prst="rect">
              <a:avLst/>
            </a:prstGeom>
          </p:spPr>
          <p:txBody>
            <a:bodyPr lIns="0" tIns="0" rIns="0" bIns="0" rtlCol="0" anchor="t">
              <a:spAutoFit/>
            </a:bodyPr>
            <a:lstStyle/>
            <a:p>
              <a:pPr>
                <a:lnSpc>
                  <a:spcPts val="4877"/>
                </a:lnSpc>
              </a:pPr>
              <a:r>
                <a:rPr lang="en-US" sz="3483">
                  <a:solidFill>
                    <a:srgbClr val="FFFFFF"/>
                  </a:solidFill>
                  <a:latin typeface="Roboto"/>
                </a:rPr>
                <a:t>NOTASI PROGRAM</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247985" y="1123101"/>
            <a:ext cx="11011315" cy="8040798"/>
            <a:chOff x="0" y="0"/>
            <a:chExt cx="14681753" cy="10721064"/>
          </a:xfrm>
        </p:grpSpPr>
        <p:sp>
          <p:nvSpPr>
            <p:cNvPr id="3" name="TextBox 3"/>
            <p:cNvSpPr txBox="1"/>
            <p:nvPr/>
          </p:nvSpPr>
          <p:spPr>
            <a:xfrm>
              <a:off x="0" y="-9525"/>
              <a:ext cx="14681753" cy="16351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Roboto Bold"/>
                </a:rPr>
                <a:t>Pengertian Searching</a:t>
              </a:r>
            </a:p>
          </p:txBody>
        </p:sp>
        <p:sp>
          <p:nvSpPr>
            <p:cNvPr id="4" name="TextBox 4"/>
            <p:cNvSpPr txBox="1"/>
            <p:nvPr/>
          </p:nvSpPr>
          <p:spPr>
            <a:xfrm>
              <a:off x="0" y="2322131"/>
              <a:ext cx="14681753" cy="8398933"/>
            </a:xfrm>
            <a:prstGeom prst="rect">
              <a:avLst/>
            </a:prstGeom>
          </p:spPr>
          <p:txBody>
            <a:bodyPr lIns="0" tIns="0" rIns="0" bIns="0" rtlCol="0" anchor="t">
              <a:spAutoFit/>
            </a:bodyPr>
            <a:lstStyle/>
            <a:p>
              <a:pPr marL="0" lvl="1" indent="0" algn="just">
                <a:lnSpc>
                  <a:spcPts val="5599"/>
                </a:lnSpc>
                <a:spcBef>
                  <a:spcPct val="0"/>
                </a:spcBef>
              </a:pPr>
              <a:r>
                <a:rPr lang="en-US" sz="3999">
                  <a:solidFill>
                    <a:srgbClr val="FFFFFF"/>
                  </a:solidFill>
                  <a:latin typeface="Roboto"/>
                </a:rPr>
                <a:t>Pencarian (searching) adalah  proses pencarian elemen atau data tertentu dalam kumpulan data atau struktur data. Tujuan dari pencarian adalah untuk menemukan data yang sesuai dengan kriteria yang diberikan. Pencarian umumnya digunakan dalam berbagai konteks, seperti pencarian nilai tertentu dalam array, mencari kata kunci dalam dokumen teks, atau menemukan entitas dalam basis data.</a:t>
              </a:r>
            </a:p>
          </p:txBody>
        </p:sp>
      </p:grpSp>
      <p:sp>
        <p:nvSpPr>
          <p:cNvPr id="5" name="Freeform 5"/>
          <p:cNvSpPr/>
          <p:nvPr/>
        </p:nvSpPr>
        <p:spPr>
          <a:xfrm>
            <a:off x="-262930" y="0"/>
            <a:ext cx="5256336" cy="10287000"/>
          </a:xfrm>
          <a:custGeom>
            <a:avLst/>
            <a:gdLst/>
            <a:ahLst/>
            <a:cxnLst/>
            <a:rect l="l" t="t" r="r" b="b"/>
            <a:pathLst>
              <a:path w="5256336" h="10287000">
                <a:moveTo>
                  <a:pt x="0" y="0"/>
                </a:moveTo>
                <a:lnTo>
                  <a:pt x="5256337" y="0"/>
                </a:lnTo>
                <a:lnTo>
                  <a:pt x="5256337" y="10287000"/>
                </a:lnTo>
                <a:lnTo>
                  <a:pt x="0" y="10287000"/>
                </a:lnTo>
                <a:lnTo>
                  <a:pt x="0" y="0"/>
                </a:lnTo>
                <a:close/>
              </a:path>
            </a:pathLst>
          </a:custGeom>
          <a:blipFill>
            <a:blip r:embed="rId2"/>
            <a:stretch>
              <a:fillRect l="-181572" r="-11987"/>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64815"/>
            <a:ext cx="11011315" cy="2447781"/>
          </a:xfrm>
          <a:prstGeom prst="rect">
            <a:avLst/>
          </a:prstGeom>
        </p:spPr>
        <p:txBody>
          <a:bodyPr lIns="0" tIns="0" rIns="0" bIns="0" rtlCol="0" anchor="t">
            <a:spAutoFit/>
          </a:bodyPr>
          <a:lstStyle/>
          <a:p>
            <a:pPr marL="0" lvl="0" indent="0" algn="l">
              <a:lnSpc>
                <a:spcPts val="9600"/>
              </a:lnSpc>
              <a:spcBef>
                <a:spcPct val="0"/>
              </a:spcBef>
            </a:pPr>
            <a:r>
              <a:rPr lang="en-US" sz="8000">
                <a:solidFill>
                  <a:srgbClr val="090909"/>
                </a:solidFill>
                <a:latin typeface="Roboto Bold"/>
              </a:rPr>
              <a:t>Pengertian Sequential Search </a:t>
            </a:r>
          </a:p>
        </p:txBody>
      </p:sp>
      <p:sp>
        <p:nvSpPr>
          <p:cNvPr id="3" name="Freeform 3"/>
          <p:cNvSpPr/>
          <p:nvPr/>
        </p:nvSpPr>
        <p:spPr>
          <a:xfrm>
            <a:off x="13373383" y="-239234"/>
            <a:ext cx="5256336" cy="10287000"/>
          </a:xfrm>
          <a:custGeom>
            <a:avLst/>
            <a:gdLst/>
            <a:ahLst/>
            <a:cxnLst/>
            <a:rect l="l" t="t" r="r" b="b"/>
            <a:pathLst>
              <a:path w="5256336" h="10287000">
                <a:moveTo>
                  <a:pt x="0" y="0"/>
                </a:moveTo>
                <a:lnTo>
                  <a:pt x="5256337" y="0"/>
                </a:lnTo>
                <a:lnTo>
                  <a:pt x="5256337" y="10287000"/>
                </a:lnTo>
                <a:lnTo>
                  <a:pt x="0" y="10287000"/>
                </a:lnTo>
                <a:lnTo>
                  <a:pt x="0" y="0"/>
                </a:lnTo>
                <a:close/>
              </a:path>
            </a:pathLst>
          </a:custGeom>
          <a:blipFill>
            <a:blip r:embed="rId2"/>
            <a:stretch>
              <a:fillRect l="-181572" r="-11987"/>
            </a:stretch>
          </a:blipFill>
        </p:spPr>
      </p:sp>
      <p:sp>
        <p:nvSpPr>
          <p:cNvPr id="4" name="TextBox 4"/>
          <p:cNvSpPr txBox="1"/>
          <p:nvPr/>
        </p:nvSpPr>
        <p:spPr>
          <a:xfrm>
            <a:off x="1028700" y="3161720"/>
            <a:ext cx="11303528" cy="5764011"/>
          </a:xfrm>
          <a:prstGeom prst="rect">
            <a:avLst/>
          </a:prstGeom>
        </p:spPr>
        <p:txBody>
          <a:bodyPr lIns="0" tIns="0" rIns="0" bIns="0" rtlCol="0" anchor="t">
            <a:spAutoFit/>
          </a:bodyPr>
          <a:lstStyle/>
          <a:p>
            <a:pPr algn="just">
              <a:lnSpc>
                <a:spcPts val="5764"/>
              </a:lnSpc>
            </a:pPr>
            <a:r>
              <a:rPr lang="en-US" sz="4002">
                <a:solidFill>
                  <a:srgbClr val="000000"/>
                </a:solidFill>
                <a:latin typeface="Open Sans 1"/>
              </a:rPr>
              <a:t>Sequential Search / Linear Search (Pencarian berurutan) adalah suatu Teknik pencarian data dalam array 1 dimensi yang menelusuri semua elemen-elemen array dari awal sampai akhir dan pencarian akan berhenti Ketika data sudah ditemukan. Tetapi jika sampai akhir elemen data tidak ditemukan maka pencarian akan selesai juga.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045" y="589694"/>
            <a:ext cx="15309104" cy="933450"/>
          </a:xfrm>
          <a:prstGeom prst="rect">
            <a:avLst/>
          </a:prstGeom>
        </p:spPr>
        <p:txBody>
          <a:bodyPr lIns="0" tIns="0" rIns="0" bIns="0" rtlCol="0" anchor="t">
            <a:spAutoFit/>
          </a:bodyPr>
          <a:lstStyle/>
          <a:p>
            <a:pPr algn="l">
              <a:lnSpc>
                <a:spcPts val="7200"/>
              </a:lnSpc>
            </a:pPr>
            <a:r>
              <a:rPr lang="en-US" sz="6000">
                <a:solidFill>
                  <a:srgbClr val="090909"/>
                </a:solidFill>
                <a:latin typeface="Roboto Bold"/>
              </a:rPr>
              <a:t>CARA KERJA SEQUENTIAL SEARCH</a:t>
            </a:r>
          </a:p>
        </p:txBody>
      </p:sp>
      <p:grpSp>
        <p:nvGrpSpPr>
          <p:cNvPr id="3" name="Group 3"/>
          <p:cNvGrpSpPr/>
          <p:nvPr/>
        </p:nvGrpSpPr>
        <p:grpSpPr>
          <a:xfrm>
            <a:off x="2068406" y="5234861"/>
            <a:ext cx="1360512" cy="1395625"/>
            <a:chOff x="0" y="0"/>
            <a:chExt cx="1814017" cy="1860834"/>
          </a:xfrm>
        </p:grpSpPr>
        <p:sp>
          <p:nvSpPr>
            <p:cNvPr id="4" name="Freeform 4"/>
            <p:cNvSpPr/>
            <p:nvPr/>
          </p:nvSpPr>
          <p:spPr>
            <a:xfrm>
              <a:off x="0" y="0"/>
              <a:ext cx="1813995" cy="1860806"/>
            </a:xfrm>
            <a:custGeom>
              <a:avLst/>
              <a:gdLst/>
              <a:ahLst/>
              <a:cxnLst/>
              <a:rect l="l" t="t" r="r" b="b"/>
              <a:pathLst>
                <a:path w="1813995" h="1860806">
                  <a:moveTo>
                    <a:pt x="0" y="0"/>
                  </a:moveTo>
                  <a:lnTo>
                    <a:pt x="1813995" y="0"/>
                  </a:lnTo>
                  <a:lnTo>
                    <a:pt x="1813995" y="1860806"/>
                  </a:lnTo>
                  <a:lnTo>
                    <a:pt x="0" y="1860806"/>
                  </a:lnTo>
                  <a:close/>
                </a:path>
              </a:pathLst>
            </a:custGeom>
            <a:solidFill>
              <a:srgbClr val="FFBE40"/>
            </a:solidFill>
          </p:spPr>
        </p:sp>
        <p:sp>
          <p:nvSpPr>
            <p:cNvPr id="5" name="TextBox 5"/>
            <p:cNvSpPr txBox="1"/>
            <p:nvPr/>
          </p:nvSpPr>
          <p:spPr>
            <a:xfrm>
              <a:off x="0" y="-9525"/>
              <a:ext cx="1814017" cy="1870359"/>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6" name="Group 6"/>
          <p:cNvGrpSpPr/>
          <p:nvPr/>
        </p:nvGrpSpPr>
        <p:grpSpPr>
          <a:xfrm>
            <a:off x="3702936" y="5234861"/>
            <a:ext cx="1360512" cy="1395625"/>
            <a:chOff x="0" y="0"/>
            <a:chExt cx="1814017" cy="1860834"/>
          </a:xfrm>
        </p:grpSpPr>
        <p:sp>
          <p:nvSpPr>
            <p:cNvPr id="7" name="Freeform 7"/>
            <p:cNvSpPr/>
            <p:nvPr/>
          </p:nvSpPr>
          <p:spPr>
            <a:xfrm>
              <a:off x="0" y="0"/>
              <a:ext cx="1813995" cy="1860806"/>
            </a:xfrm>
            <a:custGeom>
              <a:avLst/>
              <a:gdLst/>
              <a:ahLst/>
              <a:cxnLst/>
              <a:rect l="l" t="t" r="r" b="b"/>
              <a:pathLst>
                <a:path w="1813995" h="1860806">
                  <a:moveTo>
                    <a:pt x="0" y="0"/>
                  </a:moveTo>
                  <a:lnTo>
                    <a:pt x="1813995" y="0"/>
                  </a:lnTo>
                  <a:lnTo>
                    <a:pt x="1813995" y="1860806"/>
                  </a:lnTo>
                  <a:lnTo>
                    <a:pt x="0" y="1860806"/>
                  </a:lnTo>
                  <a:close/>
                </a:path>
              </a:pathLst>
            </a:custGeom>
            <a:solidFill>
              <a:srgbClr val="FFBE40"/>
            </a:solidFill>
          </p:spPr>
        </p:sp>
        <p:sp>
          <p:nvSpPr>
            <p:cNvPr id="8" name="TextBox 8"/>
            <p:cNvSpPr txBox="1"/>
            <p:nvPr/>
          </p:nvSpPr>
          <p:spPr>
            <a:xfrm>
              <a:off x="0" y="-9525"/>
              <a:ext cx="1814017" cy="1870359"/>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9" name="Group 9"/>
          <p:cNvGrpSpPr/>
          <p:nvPr/>
        </p:nvGrpSpPr>
        <p:grpSpPr>
          <a:xfrm>
            <a:off x="5340623" y="5234861"/>
            <a:ext cx="1360512" cy="1395625"/>
            <a:chOff x="0" y="0"/>
            <a:chExt cx="1814017" cy="1860834"/>
          </a:xfrm>
        </p:grpSpPr>
        <p:sp>
          <p:nvSpPr>
            <p:cNvPr id="10" name="Freeform 10"/>
            <p:cNvSpPr/>
            <p:nvPr/>
          </p:nvSpPr>
          <p:spPr>
            <a:xfrm>
              <a:off x="0" y="0"/>
              <a:ext cx="1813995" cy="1860806"/>
            </a:xfrm>
            <a:custGeom>
              <a:avLst/>
              <a:gdLst/>
              <a:ahLst/>
              <a:cxnLst/>
              <a:rect l="l" t="t" r="r" b="b"/>
              <a:pathLst>
                <a:path w="1813995" h="1860806">
                  <a:moveTo>
                    <a:pt x="0" y="0"/>
                  </a:moveTo>
                  <a:lnTo>
                    <a:pt x="1813995" y="0"/>
                  </a:lnTo>
                  <a:lnTo>
                    <a:pt x="1813995" y="1860806"/>
                  </a:lnTo>
                  <a:lnTo>
                    <a:pt x="0" y="1860806"/>
                  </a:lnTo>
                  <a:close/>
                </a:path>
              </a:pathLst>
            </a:custGeom>
            <a:solidFill>
              <a:srgbClr val="FFBE40"/>
            </a:solidFill>
          </p:spPr>
        </p:sp>
        <p:sp>
          <p:nvSpPr>
            <p:cNvPr id="11" name="TextBox 11"/>
            <p:cNvSpPr txBox="1"/>
            <p:nvPr/>
          </p:nvSpPr>
          <p:spPr>
            <a:xfrm>
              <a:off x="0" y="-9525"/>
              <a:ext cx="1814017" cy="1870359"/>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12" name="Group 12"/>
          <p:cNvGrpSpPr/>
          <p:nvPr/>
        </p:nvGrpSpPr>
        <p:grpSpPr>
          <a:xfrm>
            <a:off x="6975153" y="5234861"/>
            <a:ext cx="1360512" cy="1395625"/>
            <a:chOff x="0" y="0"/>
            <a:chExt cx="1814017" cy="1860834"/>
          </a:xfrm>
        </p:grpSpPr>
        <p:sp>
          <p:nvSpPr>
            <p:cNvPr id="13" name="Freeform 13"/>
            <p:cNvSpPr/>
            <p:nvPr/>
          </p:nvSpPr>
          <p:spPr>
            <a:xfrm>
              <a:off x="0" y="0"/>
              <a:ext cx="1813995" cy="1860806"/>
            </a:xfrm>
            <a:custGeom>
              <a:avLst/>
              <a:gdLst/>
              <a:ahLst/>
              <a:cxnLst/>
              <a:rect l="l" t="t" r="r" b="b"/>
              <a:pathLst>
                <a:path w="1813995" h="1860806">
                  <a:moveTo>
                    <a:pt x="0" y="0"/>
                  </a:moveTo>
                  <a:lnTo>
                    <a:pt x="1813995" y="0"/>
                  </a:lnTo>
                  <a:lnTo>
                    <a:pt x="1813995" y="1860806"/>
                  </a:lnTo>
                  <a:lnTo>
                    <a:pt x="0" y="1860806"/>
                  </a:lnTo>
                  <a:close/>
                </a:path>
              </a:pathLst>
            </a:custGeom>
            <a:solidFill>
              <a:srgbClr val="FFBE40"/>
            </a:solidFill>
          </p:spPr>
        </p:sp>
        <p:sp>
          <p:nvSpPr>
            <p:cNvPr id="14" name="TextBox 14"/>
            <p:cNvSpPr txBox="1"/>
            <p:nvPr/>
          </p:nvSpPr>
          <p:spPr>
            <a:xfrm>
              <a:off x="0" y="-9525"/>
              <a:ext cx="1814017" cy="1870359"/>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15" name="Group 15"/>
          <p:cNvGrpSpPr/>
          <p:nvPr/>
        </p:nvGrpSpPr>
        <p:grpSpPr>
          <a:xfrm>
            <a:off x="8524317" y="5234858"/>
            <a:ext cx="1360512" cy="1395625"/>
            <a:chOff x="0" y="0"/>
            <a:chExt cx="1814017" cy="1860834"/>
          </a:xfrm>
        </p:grpSpPr>
        <p:sp>
          <p:nvSpPr>
            <p:cNvPr id="16" name="Freeform 16"/>
            <p:cNvSpPr/>
            <p:nvPr/>
          </p:nvSpPr>
          <p:spPr>
            <a:xfrm>
              <a:off x="0" y="0"/>
              <a:ext cx="1813995" cy="1860806"/>
            </a:xfrm>
            <a:custGeom>
              <a:avLst/>
              <a:gdLst/>
              <a:ahLst/>
              <a:cxnLst/>
              <a:rect l="l" t="t" r="r" b="b"/>
              <a:pathLst>
                <a:path w="1813995" h="1860806">
                  <a:moveTo>
                    <a:pt x="0" y="0"/>
                  </a:moveTo>
                  <a:lnTo>
                    <a:pt x="1813995" y="0"/>
                  </a:lnTo>
                  <a:lnTo>
                    <a:pt x="1813995" y="1860806"/>
                  </a:lnTo>
                  <a:lnTo>
                    <a:pt x="0" y="1860806"/>
                  </a:lnTo>
                  <a:close/>
                </a:path>
              </a:pathLst>
            </a:custGeom>
            <a:solidFill>
              <a:srgbClr val="FFBE40"/>
            </a:solidFill>
          </p:spPr>
        </p:sp>
        <p:sp>
          <p:nvSpPr>
            <p:cNvPr id="17" name="TextBox 17"/>
            <p:cNvSpPr txBox="1"/>
            <p:nvPr/>
          </p:nvSpPr>
          <p:spPr>
            <a:xfrm>
              <a:off x="0" y="-9525"/>
              <a:ext cx="1814017" cy="1870359"/>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18" name="Group 18"/>
          <p:cNvGrpSpPr/>
          <p:nvPr/>
        </p:nvGrpSpPr>
        <p:grpSpPr>
          <a:xfrm>
            <a:off x="10073216" y="5234861"/>
            <a:ext cx="1360512" cy="1395625"/>
            <a:chOff x="0" y="0"/>
            <a:chExt cx="1814017" cy="1860834"/>
          </a:xfrm>
        </p:grpSpPr>
        <p:sp>
          <p:nvSpPr>
            <p:cNvPr id="19" name="Freeform 19"/>
            <p:cNvSpPr/>
            <p:nvPr/>
          </p:nvSpPr>
          <p:spPr>
            <a:xfrm>
              <a:off x="0" y="0"/>
              <a:ext cx="1813995" cy="1860806"/>
            </a:xfrm>
            <a:custGeom>
              <a:avLst/>
              <a:gdLst/>
              <a:ahLst/>
              <a:cxnLst/>
              <a:rect l="l" t="t" r="r" b="b"/>
              <a:pathLst>
                <a:path w="1813995" h="1860806">
                  <a:moveTo>
                    <a:pt x="0" y="0"/>
                  </a:moveTo>
                  <a:lnTo>
                    <a:pt x="1813995" y="0"/>
                  </a:lnTo>
                  <a:lnTo>
                    <a:pt x="1813995" y="1860806"/>
                  </a:lnTo>
                  <a:lnTo>
                    <a:pt x="0" y="1860806"/>
                  </a:lnTo>
                  <a:close/>
                </a:path>
              </a:pathLst>
            </a:custGeom>
            <a:solidFill>
              <a:srgbClr val="FFBE40"/>
            </a:solidFill>
          </p:spPr>
        </p:sp>
        <p:sp>
          <p:nvSpPr>
            <p:cNvPr id="20" name="TextBox 20"/>
            <p:cNvSpPr txBox="1"/>
            <p:nvPr/>
          </p:nvSpPr>
          <p:spPr>
            <a:xfrm>
              <a:off x="0" y="-9525"/>
              <a:ext cx="1814017" cy="1870359"/>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21" name="Group 21"/>
          <p:cNvGrpSpPr/>
          <p:nvPr/>
        </p:nvGrpSpPr>
        <p:grpSpPr>
          <a:xfrm>
            <a:off x="11707746" y="5234861"/>
            <a:ext cx="1360512" cy="1395625"/>
            <a:chOff x="0" y="0"/>
            <a:chExt cx="1814017" cy="1860834"/>
          </a:xfrm>
        </p:grpSpPr>
        <p:sp>
          <p:nvSpPr>
            <p:cNvPr id="22" name="Freeform 22"/>
            <p:cNvSpPr/>
            <p:nvPr/>
          </p:nvSpPr>
          <p:spPr>
            <a:xfrm>
              <a:off x="0" y="0"/>
              <a:ext cx="1813995" cy="1860806"/>
            </a:xfrm>
            <a:custGeom>
              <a:avLst/>
              <a:gdLst/>
              <a:ahLst/>
              <a:cxnLst/>
              <a:rect l="l" t="t" r="r" b="b"/>
              <a:pathLst>
                <a:path w="1813995" h="1860806">
                  <a:moveTo>
                    <a:pt x="0" y="0"/>
                  </a:moveTo>
                  <a:lnTo>
                    <a:pt x="1813995" y="0"/>
                  </a:lnTo>
                  <a:lnTo>
                    <a:pt x="1813995" y="1860806"/>
                  </a:lnTo>
                  <a:lnTo>
                    <a:pt x="0" y="1860806"/>
                  </a:lnTo>
                  <a:close/>
                </a:path>
              </a:pathLst>
            </a:custGeom>
            <a:solidFill>
              <a:srgbClr val="FFBE40"/>
            </a:solidFill>
          </p:spPr>
        </p:sp>
        <p:sp>
          <p:nvSpPr>
            <p:cNvPr id="23" name="TextBox 23"/>
            <p:cNvSpPr txBox="1"/>
            <p:nvPr/>
          </p:nvSpPr>
          <p:spPr>
            <a:xfrm>
              <a:off x="0" y="-9525"/>
              <a:ext cx="1814017" cy="1870359"/>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24" name="Group 24"/>
          <p:cNvGrpSpPr/>
          <p:nvPr/>
        </p:nvGrpSpPr>
        <p:grpSpPr>
          <a:xfrm>
            <a:off x="13342275" y="5234858"/>
            <a:ext cx="1360512" cy="1395625"/>
            <a:chOff x="0" y="0"/>
            <a:chExt cx="1814017" cy="1860834"/>
          </a:xfrm>
        </p:grpSpPr>
        <p:sp>
          <p:nvSpPr>
            <p:cNvPr id="25" name="Freeform 25"/>
            <p:cNvSpPr/>
            <p:nvPr/>
          </p:nvSpPr>
          <p:spPr>
            <a:xfrm>
              <a:off x="0" y="0"/>
              <a:ext cx="1813995" cy="1860806"/>
            </a:xfrm>
            <a:custGeom>
              <a:avLst/>
              <a:gdLst/>
              <a:ahLst/>
              <a:cxnLst/>
              <a:rect l="l" t="t" r="r" b="b"/>
              <a:pathLst>
                <a:path w="1813995" h="1860806">
                  <a:moveTo>
                    <a:pt x="0" y="0"/>
                  </a:moveTo>
                  <a:lnTo>
                    <a:pt x="1813995" y="0"/>
                  </a:lnTo>
                  <a:lnTo>
                    <a:pt x="1813995" y="1860806"/>
                  </a:lnTo>
                  <a:lnTo>
                    <a:pt x="0" y="1860806"/>
                  </a:lnTo>
                  <a:close/>
                </a:path>
              </a:pathLst>
            </a:custGeom>
            <a:solidFill>
              <a:srgbClr val="FFBE40"/>
            </a:solidFill>
          </p:spPr>
        </p:sp>
        <p:sp>
          <p:nvSpPr>
            <p:cNvPr id="26" name="TextBox 26"/>
            <p:cNvSpPr txBox="1"/>
            <p:nvPr/>
          </p:nvSpPr>
          <p:spPr>
            <a:xfrm>
              <a:off x="0" y="-9525"/>
              <a:ext cx="1814017" cy="1870359"/>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27" name="Group 27"/>
          <p:cNvGrpSpPr/>
          <p:nvPr/>
        </p:nvGrpSpPr>
        <p:grpSpPr>
          <a:xfrm>
            <a:off x="2165474" y="3171265"/>
            <a:ext cx="3074924" cy="1464183"/>
            <a:chOff x="0" y="0"/>
            <a:chExt cx="4099898" cy="1952244"/>
          </a:xfrm>
        </p:grpSpPr>
        <p:sp>
          <p:nvSpPr>
            <p:cNvPr id="28" name="Freeform 28"/>
            <p:cNvSpPr/>
            <p:nvPr/>
          </p:nvSpPr>
          <p:spPr>
            <a:xfrm>
              <a:off x="0" y="0"/>
              <a:ext cx="4099756" cy="1952145"/>
            </a:xfrm>
            <a:custGeom>
              <a:avLst/>
              <a:gdLst/>
              <a:ahLst/>
              <a:cxnLst/>
              <a:rect l="l" t="t" r="r" b="b"/>
              <a:pathLst>
                <a:path w="4099756" h="1952145">
                  <a:moveTo>
                    <a:pt x="45670" y="0"/>
                  </a:moveTo>
                  <a:lnTo>
                    <a:pt x="4054086" y="0"/>
                  </a:lnTo>
                  <a:cubicBezTo>
                    <a:pt x="4079432" y="0"/>
                    <a:pt x="4099756" y="20551"/>
                    <a:pt x="4099756" y="45670"/>
                  </a:cubicBezTo>
                  <a:lnTo>
                    <a:pt x="4099756" y="1906475"/>
                  </a:lnTo>
                  <a:cubicBezTo>
                    <a:pt x="4099756" y="1931822"/>
                    <a:pt x="4079204" y="1952145"/>
                    <a:pt x="4054086" y="1952145"/>
                  </a:cubicBezTo>
                  <a:lnTo>
                    <a:pt x="45670" y="1952145"/>
                  </a:lnTo>
                  <a:cubicBezTo>
                    <a:pt x="20323" y="1952145"/>
                    <a:pt x="0" y="1931594"/>
                    <a:pt x="0" y="1906475"/>
                  </a:cubicBezTo>
                  <a:lnTo>
                    <a:pt x="0" y="45670"/>
                  </a:lnTo>
                  <a:cubicBezTo>
                    <a:pt x="0" y="20551"/>
                    <a:pt x="20551" y="0"/>
                    <a:pt x="45670" y="0"/>
                  </a:cubicBezTo>
                  <a:moveTo>
                    <a:pt x="45670" y="91339"/>
                  </a:moveTo>
                  <a:lnTo>
                    <a:pt x="45670" y="45670"/>
                  </a:lnTo>
                  <a:lnTo>
                    <a:pt x="91339" y="45670"/>
                  </a:lnTo>
                  <a:lnTo>
                    <a:pt x="91339" y="1906475"/>
                  </a:lnTo>
                  <a:lnTo>
                    <a:pt x="45670" y="1906475"/>
                  </a:lnTo>
                  <a:lnTo>
                    <a:pt x="45670" y="1860806"/>
                  </a:lnTo>
                  <a:lnTo>
                    <a:pt x="4054086" y="1860806"/>
                  </a:lnTo>
                  <a:lnTo>
                    <a:pt x="4054086" y="1906475"/>
                  </a:lnTo>
                  <a:lnTo>
                    <a:pt x="4008416" y="1906475"/>
                  </a:lnTo>
                  <a:lnTo>
                    <a:pt x="4008416" y="45670"/>
                  </a:lnTo>
                  <a:lnTo>
                    <a:pt x="4054086" y="45670"/>
                  </a:lnTo>
                  <a:lnTo>
                    <a:pt x="4054086" y="91339"/>
                  </a:lnTo>
                  <a:lnTo>
                    <a:pt x="45670" y="91339"/>
                  </a:lnTo>
                  <a:close/>
                </a:path>
              </a:pathLst>
            </a:custGeom>
            <a:solidFill>
              <a:srgbClr val="00BC82"/>
            </a:solidFill>
          </p:spPr>
        </p:sp>
        <p:sp>
          <p:nvSpPr>
            <p:cNvPr id="29" name="TextBox 29"/>
            <p:cNvSpPr txBox="1"/>
            <p:nvPr/>
          </p:nvSpPr>
          <p:spPr>
            <a:xfrm>
              <a:off x="0" y="-9525"/>
              <a:ext cx="4099898" cy="1961769"/>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3</a:t>
              </a:r>
            </a:p>
          </p:txBody>
        </p:sp>
      </p:grpSp>
      <p:grpSp>
        <p:nvGrpSpPr>
          <p:cNvPr id="30" name="Group 30"/>
          <p:cNvGrpSpPr/>
          <p:nvPr/>
        </p:nvGrpSpPr>
        <p:grpSpPr>
          <a:xfrm>
            <a:off x="6701136" y="3171265"/>
            <a:ext cx="6301908" cy="1464183"/>
            <a:chOff x="0" y="0"/>
            <a:chExt cx="8402545" cy="1952244"/>
          </a:xfrm>
        </p:grpSpPr>
        <p:sp>
          <p:nvSpPr>
            <p:cNvPr id="31" name="Freeform 31"/>
            <p:cNvSpPr/>
            <p:nvPr/>
          </p:nvSpPr>
          <p:spPr>
            <a:xfrm>
              <a:off x="0" y="0"/>
              <a:ext cx="8402513" cy="1952145"/>
            </a:xfrm>
            <a:custGeom>
              <a:avLst/>
              <a:gdLst/>
              <a:ahLst/>
              <a:cxnLst/>
              <a:rect l="l" t="t" r="r" b="b"/>
              <a:pathLst>
                <a:path w="8402513" h="1952145">
                  <a:moveTo>
                    <a:pt x="45670" y="0"/>
                  </a:moveTo>
                  <a:lnTo>
                    <a:pt x="8356843" y="0"/>
                  </a:lnTo>
                  <a:cubicBezTo>
                    <a:pt x="8382190" y="0"/>
                    <a:pt x="8402513" y="20551"/>
                    <a:pt x="8402513" y="45670"/>
                  </a:cubicBezTo>
                  <a:lnTo>
                    <a:pt x="8402513" y="1906475"/>
                  </a:lnTo>
                  <a:cubicBezTo>
                    <a:pt x="8402513" y="1931822"/>
                    <a:pt x="8381961" y="1952145"/>
                    <a:pt x="8356843" y="1952145"/>
                  </a:cubicBezTo>
                  <a:lnTo>
                    <a:pt x="45670" y="1952145"/>
                  </a:lnTo>
                  <a:cubicBezTo>
                    <a:pt x="20323" y="1952145"/>
                    <a:pt x="0" y="1931594"/>
                    <a:pt x="0" y="1906475"/>
                  </a:cubicBezTo>
                  <a:lnTo>
                    <a:pt x="0" y="45670"/>
                  </a:lnTo>
                  <a:cubicBezTo>
                    <a:pt x="0" y="20551"/>
                    <a:pt x="20551" y="0"/>
                    <a:pt x="45670" y="0"/>
                  </a:cubicBezTo>
                  <a:moveTo>
                    <a:pt x="45670" y="91339"/>
                  </a:moveTo>
                  <a:lnTo>
                    <a:pt x="45670" y="45670"/>
                  </a:lnTo>
                  <a:lnTo>
                    <a:pt x="91339" y="45670"/>
                  </a:lnTo>
                  <a:lnTo>
                    <a:pt x="91339" y="1906475"/>
                  </a:lnTo>
                  <a:lnTo>
                    <a:pt x="45670" y="1906475"/>
                  </a:lnTo>
                  <a:lnTo>
                    <a:pt x="45670" y="1860806"/>
                  </a:lnTo>
                  <a:lnTo>
                    <a:pt x="8356843" y="1860806"/>
                  </a:lnTo>
                  <a:lnTo>
                    <a:pt x="8356843" y="1906475"/>
                  </a:lnTo>
                  <a:lnTo>
                    <a:pt x="8311173" y="1906475"/>
                  </a:lnTo>
                  <a:lnTo>
                    <a:pt x="8311173" y="45670"/>
                  </a:lnTo>
                  <a:lnTo>
                    <a:pt x="8356843" y="45670"/>
                  </a:lnTo>
                  <a:lnTo>
                    <a:pt x="8356843" y="91339"/>
                  </a:lnTo>
                  <a:lnTo>
                    <a:pt x="45670" y="91339"/>
                  </a:lnTo>
                  <a:close/>
                </a:path>
              </a:pathLst>
            </a:custGeom>
            <a:solidFill>
              <a:srgbClr val="808080"/>
            </a:solidFill>
          </p:spPr>
        </p:sp>
        <p:sp>
          <p:nvSpPr>
            <p:cNvPr id="32" name="TextBox 32"/>
            <p:cNvSpPr txBox="1"/>
            <p:nvPr/>
          </p:nvSpPr>
          <p:spPr>
            <a:xfrm>
              <a:off x="0" y="-9525"/>
              <a:ext cx="8402545" cy="1961769"/>
            </a:xfrm>
            <a:prstGeom prst="rect">
              <a:avLst/>
            </a:prstGeom>
          </p:spPr>
          <p:txBody>
            <a:bodyPr lIns="50800" tIns="50800" rIns="50800" bIns="50800" rtlCol="0" anchor="ctr"/>
            <a:lstStyle/>
            <a:p>
              <a:pPr algn="ctr">
                <a:lnSpc>
                  <a:spcPts val="4503"/>
                </a:lnSpc>
              </a:pPr>
              <a:r>
                <a:rPr lang="en-US" sz="3752">
                  <a:solidFill>
                    <a:srgbClr val="808080"/>
                  </a:solidFill>
                  <a:latin typeface="Bebas Neue Bold"/>
                </a:rPr>
                <a:t>Status = </a:t>
              </a:r>
              <a:r>
                <a:rPr lang="en-US" sz="3752">
                  <a:solidFill>
                    <a:srgbClr val="FF0000"/>
                  </a:solidFill>
                  <a:latin typeface="Bebas Neue Bold"/>
                </a:rPr>
                <a:t>FALSE</a:t>
              </a:r>
            </a:p>
          </p:txBody>
        </p:sp>
      </p:grpSp>
      <p:sp>
        <p:nvSpPr>
          <p:cNvPr id="33" name="TextBox 33"/>
          <p:cNvSpPr txBox="1"/>
          <p:nvPr/>
        </p:nvSpPr>
        <p:spPr>
          <a:xfrm>
            <a:off x="9139238" y="4845050"/>
            <a:ext cx="9525" cy="581025"/>
          </a:xfrm>
          <a:prstGeom prst="rect">
            <a:avLst/>
          </a:prstGeom>
        </p:spPr>
        <p:txBody>
          <a:bodyPr lIns="0" tIns="0" rIns="0" bIns="0" rtlCol="0" anchor="t">
            <a:spAutoFit/>
          </a:bodyPr>
          <a:lstStyle/>
          <a:p>
            <a:pPr algn="ctr">
              <a:lnSpc>
                <a:spcPts val="4503"/>
              </a:lnSpc>
              <a:spcBef>
                <a:spcPct val="0"/>
              </a:spcBef>
            </a:pPr>
            <a:endParaRPr/>
          </a:p>
        </p:txBody>
      </p:sp>
      <p:sp>
        <p:nvSpPr>
          <p:cNvPr id="34" name="TextBox 34"/>
          <p:cNvSpPr txBox="1"/>
          <p:nvPr/>
        </p:nvSpPr>
        <p:spPr>
          <a:xfrm>
            <a:off x="2695205" y="6931060"/>
            <a:ext cx="11658224" cy="749825"/>
          </a:xfrm>
          <a:prstGeom prst="rect">
            <a:avLst/>
          </a:prstGeom>
        </p:spPr>
        <p:txBody>
          <a:bodyPr lIns="0" tIns="0" rIns="0" bIns="0" rtlCol="0" anchor="t">
            <a:spAutoFit/>
          </a:bodyPr>
          <a:lstStyle/>
          <a:p>
            <a:pPr>
              <a:lnSpc>
                <a:spcPts val="6293"/>
              </a:lnSpc>
            </a:pPr>
            <a:r>
              <a:rPr lang="en-US" sz="4495">
                <a:solidFill>
                  <a:srgbClr val="9C319F"/>
                </a:solidFill>
                <a:latin typeface="Open Sans 2"/>
              </a:rPr>
              <a:t>0        1         2         3        4        5         6         7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045" y="589694"/>
            <a:ext cx="15309104" cy="933450"/>
          </a:xfrm>
          <a:prstGeom prst="rect">
            <a:avLst/>
          </a:prstGeom>
        </p:spPr>
        <p:txBody>
          <a:bodyPr lIns="0" tIns="0" rIns="0" bIns="0" rtlCol="0" anchor="t">
            <a:spAutoFit/>
          </a:bodyPr>
          <a:lstStyle/>
          <a:p>
            <a:pPr algn="l">
              <a:lnSpc>
                <a:spcPts val="7200"/>
              </a:lnSpc>
            </a:pPr>
            <a:r>
              <a:rPr lang="en-US" sz="6000">
                <a:solidFill>
                  <a:srgbClr val="090909"/>
                </a:solidFill>
                <a:latin typeface="Roboto Bold"/>
              </a:rPr>
              <a:t>CARA KERJA SEQUENTIAL SEARCH</a:t>
            </a:r>
          </a:p>
        </p:txBody>
      </p:sp>
      <p:sp>
        <p:nvSpPr>
          <p:cNvPr id="3" name="TextBox 3"/>
          <p:cNvSpPr txBox="1"/>
          <p:nvPr/>
        </p:nvSpPr>
        <p:spPr>
          <a:xfrm>
            <a:off x="1253058" y="1639217"/>
            <a:ext cx="3091763" cy="652150"/>
          </a:xfrm>
          <a:prstGeom prst="rect">
            <a:avLst/>
          </a:prstGeom>
        </p:spPr>
        <p:txBody>
          <a:bodyPr lIns="0" tIns="0" rIns="0" bIns="0" rtlCol="0" anchor="t">
            <a:spAutoFit/>
          </a:bodyPr>
          <a:lstStyle/>
          <a:p>
            <a:pPr algn="l">
              <a:lnSpc>
                <a:spcPts val="5188"/>
              </a:lnSpc>
            </a:pPr>
            <a:r>
              <a:rPr lang="en-US" sz="3602">
                <a:solidFill>
                  <a:srgbClr val="404040"/>
                </a:solidFill>
                <a:latin typeface="Arimo"/>
              </a:rPr>
              <a:t>LANGKAH 1</a:t>
            </a:r>
          </a:p>
        </p:txBody>
      </p:sp>
      <p:grpSp>
        <p:nvGrpSpPr>
          <p:cNvPr id="4" name="Group 4"/>
          <p:cNvGrpSpPr/>
          <p:nvPr/>
        </p:nvGrpSpPr>
        <p:grpSpPr>
          <a:xfrm>
            <a:off x="1237501" y="3783097"/>
            <a:ext cx="756675" cy="776204"/>
            <a:chOff x="0" y="0"/>
            <a:chExt cx="1008900" cy="1034939"/>
          </a:xfrm>
        </p:grpSpPr>
        <p:sp>
          <p:nvSpPr>
            <p:cNvPr id="5" name="Freeform 5"/>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9C319F"/>
            </a:solidFill>
          </p:spPr>
        </p:sp>
        <p:sp>
          <p:nvSpPr>
            <p:cNvPr id="6" name="TextBox 6"/>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7" name="Group 7"/>
          <p:cNvGrpSpPr/>
          <p:nvPr/>
        </p:nvGrpSpPr>
        <p:grpSpPr>
          <a:xfrm>
            <a:off x="2146577" y="3783097"/>
            <a:ext cx="756675" cy="776204"/>
            <a:chOff x="0" y="0"/>
            <a:chExt cx="1008900" cy="1034939"/>
          </a:xfrm>
        </p:grpSpPr>
        <p:sp>
          <p:nvSpPr>
            <p:cNvPr id="8" name="Freeform 8"/>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9" name="TextBox 9"/>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10" name="Group 10"/>
          <p:cNvGrpSpPr/>
          <p:nvPr/>
        </p:nvGrpSpPr>
        <p:grpSpPr>
          <a:xfrm>
            <a:off x="3057408" y="3783097"/>
            <a:ext cx="756675" cy="776204"/>
            <a:chOff x="0" y="0"/>
            <a:chExt cx="1008900" cy="1034939"/>
          </a:xfrm>
        </p:grpSpPr>
        <p:sp>
          <p:nvSpPr>
            <p:cNvPr id="11" name="Freeform 11"/>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2" name="TextBox 12"/>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13" name="Group 13"/>
          <p:cNvGrpSpPr/>
          <p:nvPr/>
        </p:nvGrpSpPr>
        <p:grpSpPr>
          <a:xfrm>
            <a:off x="3966483" y="3783097"/>
            <a:ext cx="756675" cy="776204"/>
            <a:chOff x="0" y="0"/>
            <a:chExt cx="1008900" cy="1034939"/>
          </a:xfrm>
        </p:grpSpPr>
        <p:sp>
          <p:nvSpPr>
            <p:cNvPr id="14" name="Freeform 14"/>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5" name="TextBox 15"/>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16" name="Group 16"/>
          <p:cNvGrpSpPr/>
          <p:nvPr/>
        </p:nvGrpSpPr>
        <p:grpSpPr>
          <a:xfrm>
            <a:off x="4828080" y="3783095"/>
            <a:ext cx="756675" cy="776204"/>
            <a:chOff x="0" y="0"/>
            <a:chExt cx="1008900" cy="1034939"/>
          </a:xfrm>
        </p:grpSpPr>
        <p:sp>
          <p:nvSpPr>
            <p:cNvPr id="17" name="Freeform 17"/>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8" name="TextBox 18"/>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19" name="Group 19"/>
          <p:cNvGrpSpPr/>
          <p:nvPr/>
        </p:nvGrpSpPr>
        <p:grpSpPr>
          <a:xfrm>
            <a:off x="5689531" y="3783097"/>
            <a:ext cx="756675" cy="776204"/>
            <a:chOff x="0" y="0"/>
            <a:chExt cx="1008900" cy="1034939"/>
          </a:xfrm>
        </p:grpSpPr>
        <p:sp>
          <p:nvSpPr>
            <p:cNvPr id="20" name="Freeform 20"/>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1" name="TextBox 21"/>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22" name="Group 22"/>
          <p:cNvGrpSpPr/>
          <p:nvPr/>
        </p:nvGrpSpPr>
        <p:grpSpPr>
          <a:xfrm>
            <a:off x="6598606" y="3783097"/>
            <a:ext cx="756675" cy="776204"/>
            <a:chOff x="0" y="0"/>
            <a:chExt cx="1008900" cy="1034939"/>
          </a:xfrm>
        </p:grpSpPr>
        <p:sp>
          <p:nvSpPr>
            <p:cNvPr id="23" name="Freeform 23"/>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4" name="TextBox 24"/>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25" name="Group 25"/>
          <p:cNvGrpSpPr/>
          <p:nvPr/>
        </p:nvGrpSpPr>
        <p:grpSpPr>
          <a:xfrm>
            <a:off x="7507681" y="3783095"/>
            <a:ext cx="756675" cy="776204"/>
            <a:chOff x="0" y="0"/>
            <a:chExt cx="1008900" cy="1034939"/>
          </a:xfrm>
        </p:grpSpPr>
        <p:sp>
          <p:nvSpPr>
            <p:cNvPr id="26" name="Freeform 26"/>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7" name="TextBox 27"/>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28" name="Group 28"/>
          <p:cNvGrpSpPr/>
          <p:nvPr/>
        </p:nvGrpSpPr>
        <p:grpSpPr>
          <a:xfrm>
            <a:off x="1291488" y="2635388"/>
            <a:ext cx="1710178" cy="814334"/>
            <a:chOff x="0" y="0"/>
            <a:chExt cx="2280237" cy="1085778"/>
          </a:xfrm>
        </p:grpSpPr>
        <p:sp>
          <p:nvSpPr>
            <p:cNvPr id="29" name="Freeform 29"/>
            <p:cNvSpPr/>
            <p:nvPr/>
          </p:nvSpPr>
          <p:spPr>
            <a:xfrm>
              <a:off x="0" y="0"/>
              <a:ext cx="2280158" cy="1085723"/>
            </a:xfrm>
            <a:custGeom>
              <a:avLst/>
              <a:gdLst/>
              <a:ahLst/>
              <a:cxnLst/>
              <a:rect l="l" t="t" r="r" b="b"/>
              <a:pathLst>
                <a:path w="2280158" h="1085723">
                  <a:moveTo>
                    <a:pt x="25400" y="0"/>
                  </a:moveTo>
                  <a:lnTo>
                    <a:pt x="2254758" y="0"/>
                  </a:lnTo>
                  <a:cubicBezTo>
                    <a:pt x="2268855" y="0"/>
                    <a:pt x="2280158" y="11430"/>
                    <a:pt x="2280158" y="25400"/>
                  </a:cubicBezTo>
                  <a:lnTo>
                    <a:pt x="2280158" y="1060323"/>
                  </a:lnTo>
                  <a:cubicBezTo>
                    <a:pt x="2280158" y="1074420"/>
                    <a:pt x="2268728" y="1085723"/>
                    <a:pt x="2254758"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2254758" y="1034923"/>
                  </a:lnTo>
                  <a:lnTo>
                    <a:pt x="2254758" y="1060323"/>
                  </a:lnTo>
                  <a:lnTo>
                    <a:pt x="2229358" y="1060323"/>
                  </a:lnTo>
                  <a:lnTo>
                    <a:pt x="2229358" y="25400"/>
                  </a:lnTo>
                  <a:lnTo>
                    <a:pt x="2254758" y="25400"/>
                  </a:lnTo>
                  <a:lnTo>
                    <a:pt x="2254758" y="50800"/>
                  </a:lnTo>
                  <a:lnTo>
                    <a:pt x="25400" y="50800"/>
                  </a:lnTo>
                  <a:close/>
                </a:path>
              </a:pathLst>
            </a:custGeom>
            <a:solidFill>
              <a:srgbClr val="808080"/>
            </a:solidFill>
          </p:spPr>
        </p:sp>
        <p:sp>
          <p:nvSpPr>
            <p:cNvPr id="30" name="TextBox 30"/>
            <p:cNvSpPr txBox="1"/>
            <p:nvPr/>
          </p:nvSpPr>
          <p:spPr>
            <a:xfrm>
              <a:off x="0" y="-9525"/>
              <a:ext cx="2280237" cy="1095303"/>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3</a:t>
              </a:r>
            </a:p>
          </p:txBody>
        </p:sp>
      </p:grpSp>
      <p:grpSp>
        <p:nvGrpSpPr>
          <p:cNvPr id="31" name="Group 31"/>
          <p:cNvGrpSpPr/>
          <p:nvPr/>
        </p:nvGrpSpPr>
        <p:grpSpPr>
          <a:xfrm>
            <a:off x="3814083" y="2635388"/>
            <a:ext cx="3504928" cy="814334"/>
            <a:chOff x="0" y="0"/>
            <a:chExt cx="4673237" cy="1085778"/>
          </a:xfrm>
        </p:grpSpPr>
        <p:sp>
          <p:nvSpPr>
            <p:cNvPr id="32" name="Freeform 32"/>
            <p:cNvSpPr/>
            <p:nvPr/>
          </p:nvSpPr>
          <p:spPr>
            <a:xfrm>
              <a:off x="0" y="0"/>
              <a:ext cx="4673219" cy="1085723"/>
            </a:xfrm>
            <a:custGeom>
              <a:avLst/>
              <a:gdLst/>
              <a:ahLst/>
              <a:cxnLst/>
              <a:rect l="l" t="t" r="r" b="b"/>
              <a:pathLst>
                <a:path w="4673219" h="1085723">
                  <a:moveTo>
                    <a:pt x="25400" y="0"/>
                  </a:moveTo>
                  <a:lnTo>
                    <a:pt x="4647819" y="0"/>
                  </a:lnTo>
                  <a:cubicBezTo>
                    <a:pt x="4661916" y="0"/>
                    <a:pt x="4673219" y="11430"/>
                    <a:pt x="4673219" y="25400"/>
                  </a:cubicBezTo>
                  <a:lnTo>
                    <a:pt x="4673219" y="1060323"/>
                  </a:lnTo>
                  <a:cubicBezTo>
                    <a:pt x="4673219" y="1074420"/>
                    <a:pt x="4661789" y="1085723"/>
                    <a:pt x="4647819"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4647819" y="1034923"/>
                  </a:lnTo>
                  <a:lnTo>
                    <a:pt x="4647819" y="1060323"/>
                  </a:lnTo>
                  <a:lnTo>
                    <a:pt x="4622419" y="1060323"/>
                  </a:lnTo>
                  <a:lnTo>
                    <a:pt x="4622419" y="25400"/>
                  </a:lnTo>
                  <a:lnTo>
                    <a:pt x="4647819" y="25400"/>
                  </a:lnTo>
                  <a:lnTo>
                    <a:pt x="4647819" y="50800"/>
                  </a:lnTo>
                  <a:lnTo>
                    <a:pt x="25400" y="50800"/>
                  </a:lnTo>
                  <a:close/>
                </a:path>
              </a:pathLst>
            </a:custGeom>
            <a:solidFill>
              <a:srgbClr val="808080"/>
            </a:solidFill>
          </p:spPr>
        </p:sp>
        <p:sp>
          <p:nvSpPr>
            <p:cNvPr id="33" name="TextBox 33"/>
            <p:cNvSpPr txBox="1"/>
            <p:nvPr/>
          </p:nvSpPr>
          <p:spPr>
            <a:xfrm>
              <a:off x="0" y="-9525"/>
              <a:ext cx="4673237" cy="1095303"/>
            </a:xfrm>
            <a:prstGeom prst="rect">
              <a:avLst/>
            </a:prstGeom>
          </p:spPr>
          <p:txBody>
            <a:bodyPr lIns="50800" tIns="50800" rIns="50800" bIns="50800" rtlCol="0" anchor="ctr"/>
            <a:lstStyle/>
            <a:p>
              <a:pPr algn="ctr">
                <a:lnSpc>
                  <a:spcPts val="4503"/>
                </a:lnSpc>
              </a:pPr>
              <a:r>
                <a:rPr lang="en-US" sz="3752">
                  <a:solidFill>
                    <a:srgbClr val="808080"/>
                  </a:solidFill>
                  <a:latin typeface="Bebas Neue Bold"/>
                </a:rPr>
                <a:t>Status = </a:t>
              </a:r>
              <a:r>
                <a:rPr lang="en-US" sz="3752">
                  <a:solidFill>
                    <a:srgbClr val="FF0000"/>
                  </a:solidFill>
                  <a:latin typeface="Bebas Neue Bold"/>
                </a:rPr>
                <a:t>FALSE</a:t>
              </a:r>
            </a:p>
          </p:txBody>
        </p:sp>
      </p:grpSp>
      <p:sp>
        <p:nvSpPr>
          <p:cNvPr id="34" name="TextBox 34"/>
          <p:cNvSpPr txBox="1"/>
          <p:nvPr/>
        </p:nvSpPr>
        <p:spPr>
          <a:xfrm>
            <a:off x="9139238" y="4845050"/>
            <a:ext cx="9525" cy="581025"/>
          </a:xfrm>
          <a:prstGeom prst="rect">
            <a:avLst/>
          </a:prstGeom>
        </p:spPr>
        <p:txBody>
          <a:bodyPr lIns="0" tIns="0" rIns="0" bIns="0" rtlCol="0" anchor="t">
            <a:spAutoFit/>
          </a:bodyPr>
          <a:lstStyle/>
          <a:p>
            <a:pPr algn="ctr">
              <a:lnSpc>
                <a:spcPts val="4503"/>
              </a:lnSpc>
              <a:spcBef>
                <a:spcPct val="0"/>
              </a:spcBef>
            </a:pPr>
            <a:endParaRPr/>
          </a:p>
        </p:txBody>
      </p:sp>
      <p:sp>
        <p:nvSpPr>
          <p:cNvPr id="35" name="TextBox 35"/>
          <p:cNvSpPr txBox="1"/>
          <p:nvPr/>
        </p:nvSpPr>
        <p:spPr>
          <a:xfrm>
            <a:off x="1586108" y="4711701"/>
            <a:ext cx="6483946" cy="431799"/>
          </a:xfrm>
          <a:prstGeom prst="rect">
            <a:avLst/>
          </a:prstGeom>
        </p:spPr>
        <p:txBody>
          <a:bodyPr lIns="0" tIns="0" rIns="0" bIns="0" rtlCol="0" anchor="t">
            <a:spAutoFit/>
          </a:bodyPr>
          <a:lstStyle/>
          <a:p>
            <a:pPr>
              <a:lnSpc>
                <a:spcPts val="3500"/>
              </a:lnSpc>
            </a:pPr>
            <a:r>
              <a:rPr lang="en-US" sz="2500">
                <a:solidFill>
                  <a:srgbClr val="9C319F"/>
                </a:solidFill>
                <a:latin typeface="Open Sans 2"/>
              </a:rPr>
              <a:t>0        1         2         3        4        5         6         7 </a:t>
            </a:r>
          </a:p>
        </p:txBody>
      </p:sp>
      <p:sp>
        <p:nvSpPr>
          <p:cNvPr id="36" name="TextBox 36"/>
          <p:cNvSpPr txBox="1"/>
          <p:nvPr/>
        </p:nvSpPr>
        <p:spPr>
          <a:xfrm>
            <a:off x="1280828" y="5754017"/>
            <a:ext cx="3091763" cy="652150"/>
          </a:xfrm>
          <a:prstGeom prst="rect">
            <a:avLst/>
          </a:prstGeom>
        </p:spPr>
        <p:txBody>
          <a:bodyPr lIns="0" tIns="0" rIns="0" bIns="0" rtlCol="0" anchor="t">
            <a:spAutoFit/>
          </a:bodyPr>
          <a:lstStyle/>
          <a:p>
            <a:pPr algn="l">
              <a:lnSpc>
                <a:spcPts val="5188"/>
              </a:lnSpc>
            </a:pPr>
            <a:r>
              <a:rPr lang="en-US" sz="3602">
                <a:solidFill>
                  <a:srgbClr val="404040"/>
                </a:solidFill>
                <a:latin typeface="Arimo"/>
              </a:rPr>
              <a:t>LANGKAH 2</a:t>
            </a:r>
          </a:p>
        </p:txBody>
      </p:sp>
      <p:grpSp>
        <p:nvGrpSpPr>
          <p:cNvPr id="37" name="Group 37"/>
          <p:cNvGrpSpPr/>
          <p:nvPr/>
        </p:nvGrpSpPr>
        <p:grpSpPr>
          <a:xfrm>
            <a:off x="1265272" y="7897897"/>
            <a:ext cx="756675" cy="776204"/>
            <a:chOff x="0" y="0"/>
            <a:chExt cx="1008900" cy="1034939"/>
          </a:xfrm>
        </p:grpSpPr>
        <p:sp>
          <p:nvSpPr>
            <p:cNvPr id="38" name="Freeform 38"/>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39" name="TextBox 39"/>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40" name="Group 40"/>
          <p:cNvGrpSpPr/>
          <p:nvPr/>
        </p:nvGrpSpPr>
        <p:grpSpPr>
          <a:xfrm>
            <a:off x="2174347" y="7897897"/>
            <a:ext cx="756675" cy="776204"/>
            <a:chOff x="0" y="0"/>
            <a:chExt cx="1008900" cy="1034939"/>
          </a:xfrm>
        </p:grpSpPr>
        <p:sp>
          <p:nvSpPr>
            <p:cNvPr id="41" name="Freeform 41"/>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9C319F"/>
            </a:solidFill>
          </p:spPr>
        </p:sp>
        <p:sp>
          <p:nvSpPr>
            <p:cNvPr id="42" name="TextBox 42"/>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43" name="Group 43"/>
          <p:cNvGrpSpPr/>
          <p:nvPr/>
        </p:nvGrpSpPr>
        <p:grpSpPr>
          <a:xfrm>
            <a:off x="3085178" y="7897897"/>
            <a:ext cx="756675" cy="776204"/>
            <a:chOff x="0" y="0"/>
            <a:chExt cx="1008900" cy="1034939"/>
          </a:xfrm>
        </p:grpSpPr>
        <p:sp>
          <p:nvSpPr>
            <p:cNvPr id="44" name="Freeform 44"/>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5" name="TextBox 45"/>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46" name="Group 46"/>
          <p:cNvGrpSpPr/>
          <p:nvPr/>
        </p:nvGrpSpPr>
        <p:grpSpPr>
          <a:xfrm>
            <a:off x="3994254" y="7897897"/>
            <a:ext cx="756675" cy="776204"/>
            <a:chOff x="0" y="0"/>
            <a:chExt cx="1008900" cy="1034939"/>
          </a:xfrm>
        </p:grpSpPr>
        <p:sp>
          <p:nvSpPr>
            <p:cNvPr id="47" name="Freeform 47"/>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8" name="TextBox 48"/>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49" name="Group 49"/>
          <p:cNvGrpSpPr/>
          <p:nvPr/>
        </p:nvGrpSpPr>
        <p:grpSpPr>
          <a:xfrm>
            <a:off x="4855851" y="7897895"/>
            <a:ext cx="756675" cy="776204"/>
            <a:chOff x="0" y="0"/>
            <a:chExt cx="1008900" cy="1034939"/>
          </a:xfrm>
        </p:grpSpPr>
        <p:sp>
          <p:nvSpPr>
            <p:cNvPr id="50" name="Freeform 50"/>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51" name="TextBox 51"/>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52" name="Group 52"/>
          <p:cNvGrpSpPr/>
          <p:nvPr/>
        </p:nvGrpSpPr>
        <p:grpSpPr>
          <a:xfrm>
            <a:off x="5717301" y="7897897"/>
            <a:ext cx="756675" cy="776204"/>
            <a:chOff x="0" y="0"/>
            <a:chExt cx="1008900" cy="1034939"/>
          </a:xfrm>
        </p:grpSpPr>
        <p:sp>
          <p:nvSpPr>
            <p:cNvPr id="53" name="Freeform 53"/>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54" name="TextBox 54"/>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55" name="Group 55"/>
          <p:cNvGrpSpPr/>
          <p:nvPr/>
        </p:nvGrpSpPr>
        <p:grpSpPr>
          <a:xfrm>
            <a:off x="6626376" y="7897897"/>
            <a:ext cx="756675" cy="776204"/>
            <a:chOff x="0" y="0"/>
            <a:chExt cx="1008900" cy="1034939"/>
          </a:xfrm>
        </p:grpSpPr>
        <p:sp>
          <p:nvSpPr>
            <p:cNvPr id="56" name="Freeform 56"/>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57" name="TextBox 57"/>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58" name="Group 58"/>
          <p:cNvGrpSpPr/>
          <p:nvPr/>
        </p:nvGrpSpPr>
        <p:grpSpPr>
          <a:xfrm>
            <a:off x="7535451" y="7897895"/>
            <a:ext cx="756675" cy="776204"/>
            <a:chOff x="0" y="0"/>
            <a:chExt cx="1008900" cy="1034939"/>
          </a:xfrm>
        </p:grpSpPr>
        <p:sp>
          <p:nvSpPr>
            <p:cNvPr id="59" name="Freeform 59"/>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60" name="TextBox 60"/>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61" name="Group 61"/>
          <p:cNvGrpSpPr/>
          <p:nvPr/>
        </p:nvGrpSpPr>
        <p:grpSpPr>
          <a:xfrm>
            <a:off x="1319258" y="6750188"/>
            <a:ext cx="1710178" cy="814334"/>
            <a:chOff x="0" y="0"/>
            <a:chExt cx="2280237" cy="1085778"/>
          </a:xfrm>
        </p:grpSpPr>
        <p:sp>
          <p:nvSpPr>
            <p:cNvPr id="62" name="Freeform 62"/>
            <p:cNvSpPr/>
            <p:nvPr/>
          </p:nvSpPr>
          <p:spPr>
            <a:xfrm>
              <a:off x="0" y="0"/>
              <a:ext cx="2280158" cy="1085723"/>
            </a:xfrm>
            <a:custGeom>
              <a:avLst/>
              <a:gdLst/>
              <a:ahLst/>
              <a:cxnLst/>
              <a:rect l="l" t="t" r="r" b="b"/>
              <a:pathLst>
                <a:path w="2280158" h="1085723">
                  <a:moveTo>
                    <a:pt x="25400" y="0"/>
                  </a:moveTo>
                  <a:lnTo>
                    <a:pt x="2254758" y="0"/>
                  </a:lnTo>
                  <a:cubicBezTo>
                    <a:pt x="2268855" y="0"/>
                    <a:pt x="2280158" y="11430"/>
                    <a:pt x="2280158" y="25400"/>
                  </a:cubicBezTo>
                  <a:lnTo>
                    <a:pt x="2280158" y="1060323"/>
                  </a:lnTo>
                  <a:cubicBezTo>
                    <a:pt x="2280158" y="1074420"/>
                    <a:pt x="2268728" y="1085723"/>
                    <a:pt x="2254758"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2254758" y="1034923"/>
                  </a:lnTo>
                  <a:lnTo>
                    <a:pt x="2254758" y="1060323"/>
                  </a:lnTo>
                  <a:lnTo>
                    <a:pt x="2229358" y="1060323"/>
                  </a:lnTo>
                  <a:lnTo>
                    <a:pt x="2229358" y="25400"/>
                  </a:lnTo>
                  <a:lnTo>
                    <a:pt x="2254758" y="25400"/>
                  </a:lnTo>
                  <a:lnTo>
                    <a:pt x="2254758" y="50800"/>
                  </a:lnTo>
                  <a:lnTo>
                    <a:pt x="25400" y="50800"/>
                  </a:lnTo>
                  <a:close/>
                </a:path>
              </a:pathLst>
            </a:custGeom>
            <a:solidFill>
              <a:srgbClr val="808080"/>
            </a:solidFill>
          </p:spPr>
        </p:sp>
        <p:sp>
          <p:nvSpPr>
            <p:cNvPr id="63" name="TextBox 63"/>
            <p:cNvSpPr txBox="1"/>
            <p:nvPr/>
          </p:nvSpPr>
          <p:spPr>
            <a:xfrm>
              <a:off x="0" y="-9525"/>
              <a:ext cx="2280237" cy="1095303"/>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3</a:t>
              </a:r>
            </a:p>
          </p:txBody>
        </p:sp>
      </p:grpSp>
      <p:grpSp>
        <p:nvGrpSpPr>
          <p:cNvPr id="64" name="Group 64"/>
          <p:cNvGrpSpPr/>
          <p:nvPr/>
        </p:nvGrpSpPr>
        <p:grpSpPr>
          <a:xfrm>
            <a:off x="3841854" y="6750188"/>
            <a:ext cx="3504928" cy="814334"/>
            <a:chOff x="0" y="0"/>
            <a:chExt cx="4673237" cy="1085778"/>
          </a:xfrm>
        </p:grpSpPr>
        <p:sp>
          <p:nvSpPr>
            <p:cNvPr id="65" name="Freeform 65"/>
            <p:cNvSpPr/>
            <p:nvPr/>
          </p:nvSpPr>
          <p:spPr>
            <a:xfrm>
              <a:off x="0" y="0"/>
              <a:ext cx="4673219" cy="1085723"/>
            </a:xfrm>
            <a:custGeom>
              <a:avLst/>
              <a:gdLst/>
              <a:ahLst/>
              <a:cxnLst/>
              <a:rect l="l" t="t" r="r" b="b"/>
              <a:pathLst>
                <a:path w="4673219" h="1085723">
                  <a:moveTo>
                    <a:pt x="25400" y="0"/>
                  </a:moveTo>
                  <a:lnTo>
                    <a:pt x="4647819" y="0"/>
                  </a:lnTo>
                  <a:cubicBezTo>
                    <a:pt x="4661916" y="0"/>
                    <a:pt x="4673219" y="11430"/>
                    <a:pt x="4673219" y="25400"/>
                  </a:cubicBezTo>
                  <a:lnTo>
                    <a:pt x="4673219" y="1060323"/>
                  </a:lnTo>
                  <a:cubicBezTo>
                    <a:pt x="4673219" y="1074420"/>
                    <a:pt x="4661789" y="1085723"/>
                    <a:pt x="4647819"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4647819" y="1034923"/>
                  </a:lnTo>
                  <a:lnTo>
                    <a:pt x="4647819" y="1060323"/>
                  </a:lnTo>
                  <a:lnTo>
                    <a:pt x="4622419" y="1060323"/>
                  </a:lnTo>
                  <a:lnTo>
                    <a:pt x="4622419" y="25400"/>
                  </a:lnTo>
                  <a:lnTo>
                    <a:pt x="4647819" y="25400"/>
                  </a:lnTo>
                  <a:lnTo>
                    <a:pt x="4647819" y="50800"/>
                  </a:lnTo>
                  <a:lnTo>
                    <a:pt x="25400" y="50800"/>
                  </a:lnTo>
                  <a:close/>
                </a:path>
              </a:pathLst>
            </a:custGeom>
            <a:solidFill>
              <a:srgbClr val="808080"/>
            </a:solidFill>
          </p:spPr>
        </p:sp>
        <p:sp>
          <p:nvSpPr>
            <p:cNvPr id="66" name="TextBox 66"/>
            <p:cNvSpPr txBox="1"/>
            <p:nvPr/>
          </p:nvSpPr>
          <p:spPr>
            <a:xfrm>
              <a:off x="0" y="-9525"/>
              <a:ext cx="4673237" cy="1095303"/>
            </a:xfrm>
            <a:prstGeom prst="rect">
              <a:avLst/>
            </a:prstGeom>
          </p:spPr>
          <p:txBody>
            <a:bodyPr lIns="50800" tIns="50800" rIns="50800" bIns="50800" rtlCol="0" anchor="ctr"/>
            <a:lstStyle/>
            <a:p>
              <a:pPr algn="ctr">
                <a:lnSpc>
                  <a:spcPts val="4503"/>
                </a:lnSpc>
              </a:pPr>
              <a:r>
                <a:rPr lang="en-US" sz="3752">
                  <a:solidFill>
                    <a:srgbClr val="808080"/>
                  </a:solidFill>
                  <a:latin typeface="Bebas Neue Bold"/>
                </a:rPr>
                <a:t>Status = </a:t>
              </a:r>
              <a:r>
                <a:rPr lang="en-US" sz="3752">
                  <a:solidFill>
                    <a:srgbClr val="FF0000"/>
                  </a:solidFill>
                  <a:latin typeface="Bebas Neue Bold"/>
                </a:rPr>
                <a:t>FALSE</a:t>
              </a:r>
            </a:p>
          </p:txBody>
        </p:sp>
      </p:grpSp>
      <p:sp>
        <p:nvSpPr>
          <p:cNvPr id="67" name="TextBox 67"/>
          <p:cNvSpPr txBox="1"/>
          <p:nvPr/>
        </p:nvSpPr>
        <p:spPr>
          <a:xfrm>
            <a:off x="1613878" y="8826501"/>
            <a:ext cx="6483946" cy="431799"/>
          </a:xfrm>
          <a:prstGeom prst="rect">
            <a:avLst/>
          </a:prstGeom>
        </p:spPr>
        <p:txBody>
          <a:bodyPr lIns="0" tIns="0" rIns="0" bIns="0" rtlCol="0" anchor="t">
            <a:spAutoFit/>
          </a:bodyPr>
          <a:lstStyle/>
          <a:p>
            <a:pPr>
              <a:lnSpc>
                <a:spcPts val="3500"/>
              </a:lnSpc>
            </a:pPr>
            <a:r>
              <a:rPr lang="en-US" sz="2500">
                <a:solidFill>
                  <a:srgbClr val="9C319F"/>
                </a:solidFill>
                <a:latin typeface="Open Sans 2"/>
              </a:rPr>
              <a:t>0        1         2         3        4        5         6         7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5852" y="3783097"/>
            <a:ext cx="756675" cy="776204"/>
            <a:chOff x="0" y="0"/>
            <a:chExt cx="1008900" cy="1034939"/>
          </a:xfrm>
        </p:grpSpPr>
        <p:sp>
          <p:nvSpPr>
            <p:cNvPr id="3" name="Freeform 3"/>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 name="TextBox 4"/>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5" name="Group 5"/>
          <p:cNvGrpSpPr/>
          <p:nvPr/>
        </p:nvGrpSpPr>
        <p:grpSpPr>
          <a:xfrm>
            <a:off x="2014927" y="3783097"/>
            <a:ext cx="756675" cy="776204"/>
            <a:chOff x="0" y="0"/>
            <a:chExt cx="1008900" cy="1034939"/>
          </a:xfrm>
        </p:grpSpPr>
        <p:sp>
          <p:nvSpPr>
            <p:cNvPr id="6" name="Freeform 6"/>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7" name="TextBox 7"/>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8" name="Group 8"/>
          <p:cNvGrpSpPr/>
          <p:nvPr/>
        </p:nvGrpSpPr>
        <p:grpSpPr>
          <a:xfrm>
            <a:off x="2925758" y="3783097"/>
            <a:ext cx="756675" cy="776204"/>
            <a:chOff x="0" y="0"/>
            <a:chExt cx="1008900" cy="1034939"/>
          </a:xfrm>
        </p:grpSpPr>
        <p:sp>
          <p:nvSpPr>
            <p:cNvPr id="9" name="Freeform 9"/>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9C319F"/>
            </a:solidFill>
          </p:spPr>
        </p:sp>
        <p:sp>
          <p:nvSpPr>
            <p:cNvPr id="10" name="TextBox 10"/>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11" name="Group 11"/>
          <p:cNvGrpSpPr/>
          <p:nvPr/>
        </p:nvGrpSpPr>
        <p:grpSpPr>
          <a:xfrm>
            <a:off x="3834833" y="3783097"/>
            <a:ext cx="756675" cy="776204"/>
            <a:chOff x="0" y="0"/>
            <a:chExt cx="1008900" cy="1034939"/>
          </a:xfrm>
        </p:grpSpPr>
        <p:sp>
          <p:nvSpPr>
            <p:cNvPr id="12" name="Freeform 12"/>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3" name="TextBox 13"/>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14" name="Group 14"/>
          <p:cNvGrpSpPr/>
          <p:nvPr/>
        </p:nvGrpSpPr>
        <p:grpSpPr>
          <a:xfrm>
            <a:off x="4696431" y="3783095"/>
            <a:ext cx="756675" cy="776204"/>
            <a:chOff x="0" y="0"/>
            <a:chExt cx="1008900" cy="1034939"/>
          </a:xfrm>
        </p:grpSpPr>
        <p:sp>
          <p:nvSpPr>
            <p:cNvPr id="15" name="Freeform 15"/>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6" name="TextBox 16"/>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17" name="Group 17"/>
          <p:cNvGrpSpPr/>
          <p:nvPr/>
        </p:nvGrpSpPr>
        <p:grpSpPr>
          <a:xfrm>
            <a:off x="5557881" y="3783097"/>
            <a:ext cx="756675" cy="776204"/>
            <a:chOff x="0" y="0"/>
            <a:chExt cx="1008900" cy="1034939"/>
          </a:xfrm>
        </p:grpSpPr>
        <p:sp>
          <p:nvSpPr>
            <p:cNvPr id="18" name="Freeform 18"/>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9" name="TextBox 19"/>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20" name="Group 20"/>
          <p:cNvGrpSpPr/>
          <p:nvPr/>
        </p:nvGrpSpPr>
        <p:grpSpPr>
          <a:xfrm>
            <a:off x="6466956" y="3783097"/>
            <a:ext cx="756675" cy="776204"/>
            <a:chOff x="0" y="0"/>
            <a:chExt cx="1008900" cy="1034939"/>
          </a:xfrm>
        </p:grpSpPr>
        <p:sp>
          <p:nvSpPr>
            <p:cNvPr id="21" name="Freeform 21"/>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2" name="TextBox 22"/>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23" name="Group 23"/>
          <p:cNvGrpSpPr/>
          <p:nvPr/>
        </p:nvGrpSpPr>
        <p:grpSpPr>
          <a:xfrm>
            <a:off x="7376031" y="3783095"/>
            <a:ext cx="756675" cy="776204"/>
            <a:chOff x="0" y="0"/>
            <a:chExt cx="1008900" cy="1034939"/>
          </a:xfrm>
        </p:grpSpPr>
        <p:sp>
          <p:nvSpPr>
            <p:cNvPr id="24" name="Freeform 24"/>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5" name="TextBox 25"/>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26" name="Group 26"/>
          <p:cNvGrpSpPr/>
          <p:nvPr/>
        </p:nvGrpSpPr>
        <p:grpSpPr>
          <a:xfrm>
            <a:off x="1159838" y="2635388"/>
            <a:ext cx="1710178" cy="814334"/>
            <a:chOff x="0" y="0"/>
            <a:chExt cx="2280237" cy="1085778"/>
          </a:xfrm>
        </p:grpSpPr>
        <p:sp>
          <p:nvSpPr>
            <p:cNvPr id="27" name="Freeform 27"/>
            <p:cNvSpPr/>
            <p:nvPr/>
          </p:nvSpPr>
          <p:spPr>
            <a:xfrm>
              <a:off x="0" y="0"/>
              <a:ext cx="2280158" cy="1085723"/>
            </a:xfrm>
            <a:custGeom>
              <a:avLst/>
              <a:gdLst/>
              <a:ahLst/>
              <a:cxnLst/>
              <a:rect l="l" t="t" r="r" b="b"/>
              <a:pathLst>
                <a:path w="2280158" h="1085723">
                  <a:moveTo>
                    <a:pt x="25400" y="0"/>
                  </a:moveTo>
                  <a:lnTo>
                    <a:pt x="2254758" y="0"/>
                  </a:lnTo>
                  <a:cubicBezTo>
                    <a:pt x="2268855" y="0"/>
                    <a:pt x="2280158" y="11430"/>
                    <a:pt x="2280158" y="25400"/>
                  </a:cubicBezTo>
                  <a:lnTo>
                    <a:pt x="2280158" y="1060323"/>
                  </a:lnTo>
                  <a:cubicBezTo>
                    <a:pt x="2280158" y="1074420"/>
                    <a:pt x="2268728" y="1085723"/>
                    <a:pt x="2254758"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2254758" y="1034923"/>
                  </a:lnTo>
                  <a:lnTo>
                    <a:pt x="2254758" y="1060323"/>
                  </a:lnTo>
                  <a:lnTo>
                    <a:pt x="2229358" y="1060323"/>
                  </a:lnTo>
                  <a:lnTo>
                    <a:pt x="2229358" y="25400"/>
                  </a:lnTo>
                  <a:lnTo>
                    <a:pt x="2254758" y="25400"/>
                  </a:lnTo>
                  <a:lnTo>
                    <a:pt x="2254758" y="50800"/>
                  </a:lnTo>
                  <a:lnTo>
                    <a:pt x="25400" y="50800"/>
                  </a:lnTo>
                  <a:close/>
                </a:path>
              </a:pathLst>
            </a:custGeom>
            <a:solidFill>
              <a:srgbClr val="808080"/>
            </a:solidFill>
          </p:spPr>
        </p:sp>
        <p:sp>
          <p:nvSpPr>
            <p:cNvPr id="28" name="TextBox 28"/>
            <p:cNvSpPr txBox="1"/>
            <p:nvPr/>
          </p:nvSpPr>
          <p:spPr>
            <a:xfrm>
              <a:off x="0" y="-9525"/>
              <a:ext cx="2280237" cy="1095303"/>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3</a:t>
              </a:r>
            </a:p>
          </p:txBody>
        </p:sp>
      </p:grpSp>
      <p:grpSp>
        <p:nvGrpSpPr>
          <p:cNvPr id="29" name="Group 29"/>
          <p:cNvGrpSpPr/>
          <p:nvPr/>
        </p:nvGrpSpPr>
        <p:grpSpPr>
          <a:xfrm>
            <a:off x="1028700" y="7897897"/>
            <a:ext cx="756675" cy="776204"/>
            <a:chOff x="0" y="0"/>
            <a:chExt cx="1008900" cy="1034939"/>
          </a:xfrm>
        </p:grpSpPr>
        <p:sp>
          <p:nvSpPr>
            <p:cNvPr id="30" name="Freeform 30"/>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9C319F"/>
            </a:solidFill>
          </p:spPr>
        </p:sp>
        <p:sp>
          <p:nvSpPr>
            <p:cNvPr id="31" name="TextBox 31"/>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32" name="Group 32"/>
          <p:cNvGrpSpPr/>
          <p:nvPr/>
        </p:nvGrpSpPr>
        <p:grpSpPr>
          <a:xfrm>
            <a:off x="1937775" y="7897897"/>
            <a:ext cx="756675" cy="776204"/>
            <a:chOff x="0" y="0"/>
            <a:chExt cx="1008900" cy="1034939"/>
          </a:xfrm>
        </p:grpSpPr>
        <p:sp>
          <p:nvSpPr>
            <p:cNvPr id="33" name="Freeform 33"/>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34" name="TextBox 34"/>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35" name="Group 35"/>
          <p:cNvGrpSpPr/>
          <p:nvPr/>
        </p:nvGrpSpPr>
        <p:grpSpPr>
          <a:xfrm>
            <a:off x="2848606" y="7897897"/>
            <a:ext cx="756675" cy="776204"/>
            <a:chOff x="0" y="0"/>
            <a:chExt cx="1008900" cy="1034939"/>
          </a:xfrm>
        </p:grpSpPr>
        <p:sp>
          <p:nvSpPr>
            <p:cNvPr id="36" name="Freeform 36"/>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37" name="TextBox 37"/>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38" name="Group 38"/>
          <p:cNvGrpSpPr/>
          <p:nvPr/>
        </p:nvGrpSpPr>
        <p:grpSpPr>
          <a:xfrm>
            <a:off x="3757682" y="7897897"/>
            <a:ext cx="756675" cy="776204"/>
            <a:chOff x="0" y="0"/>
            <a:chExt cx="1008900" cy="1034939"/>
          </a:xfrm>
        </p:grpSpPr>
        <p:sp>
          <p:nvSpPr>
            <p:cNvPr id="39" name="Freeform 39"/>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0" name="TextBox 40"/>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41" name="Group 41"/>
          <p:cNvGrpSpPr/>
          <p:nvPr/>
        </p:nvGrpSpPr>
        <p:grpSpPr>
          <a:xfrm>
            <a:off x="4619279" y="7897895"/>
            <a:ext cx="756675" cy="776204"/>
            <a:chOff x="0" y="0"/>
            <a:chExt cx="1008900" cy="1034939"/>
          </a:xfrm>
        </p:grpSpPr>
        <p:sp>
          <p:nvSpPr>
            <p:cNvPr id="42" name="Freeform 42"/>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3" name="TextBox 43"/>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44" name="Group 44"/>
          <p:cNvGrpSpPr/>
          <p:nvPr/>
        </p:nvGrpSpPr>
        <p:grpSpPr>
          <a:xfrm>
            <a:off x="5480729" y="7897897"/>
            <a:ext cx="756675" cy="776204"/>
            <a:chOff x="0" y="0"/>
            <a:chExt cx="1008900" cy="1034939"/>
          </a:xfrm>
        </p:grpSpPr>
        <p:sp>
          <p:nvSpPr>
            <p:cNvPr id="45" name="Freeform 45"/>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6" name="TextBox 46"/>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47" name="Group 47"/>
          <p:cNvGrpSpPr/>
          <p:nvPr/>
        </p:nvGrpSpPr>
        <p:grpSpPr>
          <a:xfrm>
            <a:off x="6389804" y="7897897"/>
            <a:ext cx="756675" cy="776204"/>
            <a:chOff x="0" y="0"/>
            <a:chExt cx="1008900" cy="1034939"/>
          </a:xfrm>
        </p:grpSpPr>
        <p:sp>
          <p:nvSpPr>
            <p:cNvPr id="48" name="Freeform 48"/>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9" name="TextBox 49"/>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50" name="Group 50"/>
          <p:cNvGrpSpPr/>
          <p:nvPr/>
        </p:nvGrpSpPr>
        <p:grpSpPr>
          <a:xfrm>
            <a:off x="7298879" y="7897895"/>
            <a:ext cx="756675" cy="776204"/>
            <a:chOff x="0" y="0"/>
            <a:chExt cx="1008900" cy="1034939"/>
          </a:xfrm>
        </p:grpSpPr>
        <p:sp>
          <p:nvSpPr>
            <p:cNvPr id="51" name="Freeform 51"/>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52" name="TextBox 52"/>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53" name="Group 53"/>
          <p:cNvGrpSpPr/>
          <p:nvPr/>
        </p:nvGrpSpPr>
        <p:grpSpPr>
          <a:xfrm>
            <a:off x="3605282" y="6750188"/>
            <a:ext cx="3504928" cy="814334"/>
            <a:chOff x="0" y="0"/>
            <a:chExt cx="4673237" cy="1085778"/>
          </a:xfrm>
        </p:grpSpPr>
        <p:sp>
          <p:nvSpPr>
            <p:cNvPr id="54" name="Freeform 54"/>
            <p:cNvSpPr/>
            <p:nvPr/>
          </p:nvSpPr>
          <p:spPr>
            <a:xfrm>
              <a:off x="0" y="0"/>
              <a:ext cx="4673219" cy="1085723"/>
            </a:xfrm>
            <a:custGeom>
              <a:avLst/>
              <a:gdLst/>
              <a:ahLst/>
              <a:cxnLst/>
              <a:rect l="l" t="t" r="r" b="b"/>
              <a:pathLst>
                <a:path w="4673219" h="1085723">
                  <a:moveTo>
                    <a:pt x="25400" y="0"/>
                  </a:moveTo>
                  <a:lnTo>
                    <a:pt x="4647819" y="0"/>
                  </a:lnTo>
                  <a:cubicBezTo>
                    <a:pt x="4661916" y="0"/>
                    <a:pt x="4673219" y="11430"/>
                    <a:pt x="4673219" y="25400"/>
                  </a:cubicBezTo>
                  <a:lnTo>
                    <a:pt x="4673219" y="1060323"/>
                  </a:lnTo>
                  <a:cubicBezTo>
                    <a:pt x="4673219" y="1074420"/>
                    <a:pt x="4661789" y="1085723"/>
                    <a:pt x="4647819"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4647819" y="1034923"/>
                  </a:lnTo>
                  <a:lnTo>
                    <a:pt x="4647819" y="1060323"/>
                  </a:lnTo>
                  <a:lnTo>
                    <a:pt x="4622419" y="1060323"/>
                  </a:lnTo>
                  <a:lnTo>
                    <a:pt x="4622419" y="25400"/>
                  </a:lnTo>
                  <a:lnTo>
                    <a:pt x="4647819" y="25400"/>
                  </a:lnTo>
                  <a:lnTo>
                    <a:pt x="4647819" y="50800"/>
                  </a:lnTo>
                  <a:lnTo>
                    <a:pt x="25400" y="50800"/>
                  </a:lnTo>
                  <a:close/>
                </a:path>
              </a:pathLst>
            </a:custGeom>
            <a:solidFill>
              <a:srgbClr val="808080"/>
            </a:solidFill>
          </p:spPr>
        </p:sp>
        <p:sp>
          <p:nvSpPr>
            <p:cNvPr id="55" name="TextBox 55"/>
            <p:cNvSpPr txBox="1"/>
            <p:nvPr/>
          </p:nvSpPr>
          <p:spPr>
            <a:xfrm>
              <a:off x="0" y="-9525"/>
              <a:ext cx="4673237" cy="1095303"/>
            </a:xfrm>
            <a:prstGeom prst="rect">
              <a:avLst/>
            </a:prstGeom>
          </p:spPr>
          <p:txBody>
            <a:bodyPr lIns="50800" tIns="50800" rIns="50800" bIns="50800" rtlCol="0" anchor="ctr"/>
            <a:lstStyle/>
            <a:p>
              <a:pPr algn="ctr">
                <a:lnSpc>
                  <a:spcPts val="4503"/>
                </a:lnSpc>
              </a:pPr>
              <a:r>
                <a:rPr lang="en-US" sz="3752">
                  <a:solidFill>
                    <a:srgbClr val="808080"/>
                  </a:solidFill>
                  <a:latin typeface="Bebas Neue Bold"/>
                </a:rPr>
                <a:t>Status = </a:t>
              </a:r>
              <a:r>
                <a:rPr lang="en-US" sz="3752">
                  <a:solidFill>
                    <a:srgbClr val="FF0000"/>
                  </a:solidFill>
                  <a:latin typeface="Bebas Neue Bold"/>
                </a:rPr>
                <a:t>FALSE</a:t>
              </a:r>
            </a:p>
          </p:txBody>
        </p:sp>
      </p:grpSp>
      <p:grpSp>
        <p:nvGrpSpPr>
          <p:cNvPr id="56" name="Group 56"/>
          <p:cNvGrpSpPr/>
          <p:nvPr/>
        </p:nvGrpSpPr>
        <p:grpSpPr>
          <a:xfrm>
            <a:off x="1159838" y="6750188"/>
            <a:ext cx="1710178" cy="814334"/>
            <a:chOff x="0" y="0"/>
            <a:chExt cx="2280237" cy="1085778"/>
          </a:xfrm>
        </p:grpSpPr>
        <p:sp>
          <p:nvSpPr>
            <p:cNvPr id="57" name="Freeform 57"/>
            <p:cNvSpPr/>
            <p:nvPr/>
          </p:nvSpPr>
          <p:spPr>
            <a:xfrm>
              <a:off x="0" y="0"/>
              <a:ext cx="2280158" cy="1085723"/>
            </a:xfrm>
            <a:custGeom>
              <a:avLst/>
              <a:gdLst/>
              <a:ahLst/>
              <a:cxnLst/>
              <a:rect l="l" t="t" r="r" b="b"/>
              <a:pathLst>
                <a:path w="2280158" h="1085723">
                  <a:moveTo>
                    <a:pt x="25400" y="0"/>
                  </a:moveTo>
                  <a:lnTo>
                    <a:pt x="2254758" y="0"/>
                  </a:lnTo>
                  <a:cubicBezTo>
                    <a:pt x="2268855" y="0"/>
                    <a:pt x="2280158" y="11430"/>
                    <a:pt x="2280158" y="25400"/>
                  </a:cubicBezTo>
                  <a:lnTo>
                    <a:pt x="2280158" y="1060323"/>
                  </a:lnTo>
                  <a:cubicBezTo>
                    <a:pt x="2280158" y="1074420"/>
                    <a:pt x="2268728" y="1085723"/>
                    <a:pt x="2254758"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2254758" y="1034923"/>
                  </a:lnTo>
                  <a:lnTo>
                    <a:pt x="2254758" y="1060323"/>
                  </a:lnTo>
                  <a:lnTo>
                    <a:pt x="2229358" y="1060323"/>
                  </a:lnTo>
                  <a:lnTo>
                    <a:pt x="2229358" y="25400"/>
                  </a:lnTo>
                  <a:lnTo>
                    <a:pt x="2254758" y="25400"/>
                  </a:lnTo>
                  <a:lnTo>
                    <a:pt x="2254758" y="50800"/>
                  </a:lnTo>
                  <a:lnTo>
                    <a:pt x="25400" y="50800"/>
                  </a:lnTo>
                  <a:close/>
                </a:path>
              </a:pathLst>
            </a:custGeom>
            <a:solidFill>
              <a:srgbClr val="00BC82"/>
            </a:solidFill>
          </p:spPr>
        </p:sp>
        <p:sp>
          <p:nvSpPr>
            <p:cNvPr id="58" name="TextBox 58"/>
            <p:cNvSpPr txBox="1"/>
            <p:nvPr/>
          </p:nvSpPr>
          <p:spPr>
            <a:xfrm>
              <a:off x="0" y="-9525"/>
              <a:ext cx="2280237" cy="1095303"/>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10</a:t>
              </a:r>
            </a:p>
          </p:txBody>
        </p:sp>
      </p:grpSp>
      <p:grpSp>
        <p:nvGrpSpPr>
          <p:cNvPr id="59" name="Group 59"/>
          <p:cNvGrpSpPr/>
          <p:nvPr/>
        </p:nvGrpSpPr>
        <p:grpSpPr>
          <a:xfrm>
            <a:off x="3814696" y="2608254"/>
            <a:ext cx="3086100" cy="831941"/>
            <a:chOff x="0" y="0"/>
            <a:chExt cx="812800" cy="219112"/>
          </a:xfrm>
        </p:grpSpPr>
        <p:sp>
          <p:nvSpPr>
            <p:cNvPr id="60" name="Freeform 60"/>
            <p:cNvSpPr/>
            <p:nvPr/>
          </p:nvSpPr>
          <p:spPr>
            <a:xfrm>
              <a:off x="0" y="0"/>
              <a:ext cx="812800" cy="219112"/>
            </a:xfrm>
            <a:custGeom>
              <a:avLst/>
              <a:gdLst/>
              <a:ahLst/>
              <a:cxnLst/>
              <a:rect l="l" t="t" r="r" b="b"/>
              <a:pathLst>
                <a:path w="812800" h="219112">
                  <a:moveTo>
                    <a:pt x="0" y="0"/>
                  </a:moveTo>
                  <a:lnTo>
                    <a:pt x="812800" y="0"/>
                  </a:lnTo>
                  <a:lnTo>
                    <a:pt x="812800" y="219112"/>
                  </a:lnTo>
                  <a:lnTo>
                    <a:pt x="0" y="219112"/>
                  </a:lnTo>
                  <a:close/>
                </a:path>
              </a:pathLst>
            </a:custGeom>
            <a:solidFill>
              <a:srgbClr val="F2F3F4"/>
            </a:solidFill>
          </p:spPr>
        </p:sp>
        <p:sp>
          <p:nvSpPr>
            <p:cNvPr id="61" name="TextBox 61"/>
            <p:cNvSpPr txBox="1"/>
            <p:nvPr/>
          </p:nvSpPr>
          <p:spPr>
            <a:xfrm>
              <a:off x="0" y="-57150"/>
              <a:ext cx="812800" cy="276262"/>
            </a:xfrm>
            <a:prstGeom prst="rect">
              <a:avLst/>
            </a:prstGeom>
          </p:spPr>
          <p:txBody>
            <a:bodyPr lIns="50800" tIns="50800" rIns="50800" bIns="50800" rtlCol="0" anchor="ctr"/>
            <a:lstStyle/>
            <a:p>
              <a:pPr algn="ctr">
                <a:lnSpc>
                  <a:spcPts val="3500"/>
                </a:lnSpc>
              </a:pPr>
              <a:endParaRPr/>
            </a:p>
          </p:txBody>
        </p:sp>
      </p:grpSp>
      <p:sp>
        <p:nvSpPr>
          <p:cNvPr id="62" name="TextBox 62"/>
          <p:cNvSpPr txBox="1"/>
          <p:nvPr/>
        </p:nvSpPr>
        <p:spPr>
          <a:xfrm>
            <a:off x="731045" y="589694"/>
            <a:ext cx="15309104" cy="933450"/>
          </a:xfrm>
          <a:prstGeom prst="rect">
            <a:avLst/>
          </a:prstGeom>
        </p:spPr>
        <p:txBody>
          <a:bodyPr lIns="0" tIns="0" rIns="0" bIns="0" rtlCol="0" anchor="t">
            <a:spAutoFit/>
          </a:bodyPr>
          <a:lstStyle/>
          <a:p>
            <a:pPr algn="l">
              <a:lnSpc>
                <a:spcPts val="7200"/>
              </a:lnSpc>
            </a:pPr>
            <a:r>
              <a:rPr lang="en-US" sz="6000">
                <a:solidFill>
                  <a:srgbClr val="090909"/>
                </a:solidFill>
                <a:latin typeface="Roboto Bold"/>
              </a:rPr>
              <a:t>CARA KERJA SEQUENTIAL SEARCH</a:t>
            </a:r>
          </a:p>
        </p:txBody>
      </p:sp>
      <p:sp>
        <p:nvSpPr>
          <p:cNvPr id="63" name="TextBox 63"/>
          <p:cNvSpPr txBox="1"/>
          <p:nvPr/>
        </p:nvSpPr>
        <p:spPr>
          <a:xfrm>
            <a:off x="9139238" y="4845050"/>
            <a:ext cx="9525" cy="581025"/>
          </a:xfrm>
          <a:prstGeom prst="rect">
            <a:avLst/>
          </a:prstGeom>
        </p:spPr>
        <p:txBody>
          <a:bodyPr lIns="0" tIns="0" rIns="0" bIns="0" rtlCol="0" anchor="t">
            <a:spAutoFit/>
          </a:bodyPr>
          <a:lstStyle/>
          <a:p>
            <a:pPr algn="ctr">
              <a:lnSpc>
                <a:spcPts val="4503"/>
              </a:lnSpc>
              <a:spcBef>
                <a:spcPct val="0"/>
              </a:spcBef>
            </a:pPr>
            <a:endParaRPr/>
          </a:p>
        </p:txBody>
      </p:sp>
      <p:sp>
        <p:nvSpPr>
          <p:cNvPr id="64" name="TextBox 64"/>
          <p:cNvSpPr txBox="1"/>
          <p:nvPr/>
        </p:nvSpPr>
        <p:spPr>
          <a:xfrm>
            <a:off x="1121408" y="1639217"/>
            <a:ext cx="3091763" cy="652150"/>
          </a:xfrm>
          <a:prstGeom prst="rect">
            <a:avLst/>
          </a:prstGeom>
        </p:spPr>
        <p:txBody>
          <a:bodyPr lIns="0" tIns="0" rIns="0" bIns="0" rtlCol="0" anchor="t">
            <a:spAutoFit/>
          </a:bodyPr>
          <a:lstStyle/>
          <a:p>
            <a:pPr algn="l">
              <a:lnSpc>
                <a:spcPts val="5188"/>
              </a:lnSpc>
            </a:pPr>
            <a:r>
              <a:rPr lang="en-US" sz="3602">
                <a:solidFill>
                  <a:srgbClr val="404040"/>
                </a:solidFill>
                <a:latin typeface="Arimo"/>
              </a:rPr>
              <a:t>LANGKAH 3</a:t>
            </a:r>
          </a:p>
        </p:txBody>
      </p:sp>
      <p:sp>
        <p:nvSpPr>
          <p:cNvPr id="65" name="TextBox 65"/>
          <p:cNvSpPr txBox="1"/>
          <p:nvPr/>
        </p:nvSpPr>
        <p:spPr>
          <a:xfrm>
            <a:off x="1454458" y="4711701"/>
            <a:ext cx="6483946" cy="431799"/>
          </a:xfrm>
          <a:prstGeom prst="rect">
            <a:avLst/>
          </a:prstGeom>
        </p:spPr>
        <p:txBody>
          <a:bodyPr lIns="0" tIns="0" rIns="0" bIns="0" rtlCol="0" anchor="t">
            <a:spAutoFit/>
          </a:bodyPr>
          <a:lstStyle/>
          <a:p>
            <a:pPr>
              <a:lnSpc>
                <a:spcPts val="3500"/>
              </a:lnSpc>
            </a:pPr>
            <a:r>
              <a:rPr lang="en-US" sz="2500">
                <a:solidFill>
                  <a:srgbClr val="9C319F"/>
                </a:solidFill>
                <a:latin typeface="Open Sans 2"/>
              </a:rPr>
              <a:t>0        1         2         3        4        5         6         7 </a:t>
            </a:r>
          </a:p>
        </p:txBody>
      </p:sp>
      <p:sp>
        <p:nvSpPr>
          <p:cNvPr id="66" name="TextBox 66"/>
          <p:cNvSpPr txBox="1"/>
          <p:nvPr/>
        </p:nvSpPr>
        <p:spPr>
          <a:xfrm>
            <a:off x="1044256" y="5754017"/>
            <a:ext cx="3091763" cy="652150"/>
          </a:xfrm>
          <a:prstGeom prst="rect">
            <a:avLst/>
          </a:prstGeom>
        </p:spPr>
        <p:txBody>
          <a:bodyPr lIns="0" tIns="0" rIns="0" bIns="0" rtlCol="0" anchor="t">
            <a:spAutoFit/>
          </a:bodyPr>
          <a:lstStyle/>
          <a:p>
            <a:pPr algn="l">
              <a:lnSpc>
                <a:spcPts val="5188"/>
              </a:lnSpc>
            </a:pPr>
            <a:r>
              <a:rPr lang="en-US" sz="3602">
                <a:solidFill>
                  <a:srgbClr val="404040"/>
                </a:solidFill>
                <a:latin typeface="Arimo"/>
              </a:rPr>
              <a:t>LANGKAH 1</a:t>
            </a:r>
          </a:p>
        </p:txBody>
      </p:sp>
      <p:sp>
        <p:nvSpPr>
          <p:cNvPr id="67" name="TextBox 67"/>
          <p:cNvSpPr txBox="1"/>
          <p:nvPr/>
        </p:nvSpPr>
        <p:spPr>
          <a:xfrm>
            <a:off x="1377306" y="8826501"/>
            <a:ext cx="6483946" cy="431799"/>
          </a:xfrm>
          <a:prstGeom prst="rect">
            <a:avLst/>
          </a:prstGeom>
        </p:spPr>
        <p:txBody>
          <a:bodyPr lIns="0" tIns="0" rIns="0" bIns="0" rtlCol="0" anchor="t">
            <a:spAutoFit/>
          </a:bodyPr>
          <a:lstStyle/>
          <a:p>
            <a:pPr>
              <a:lnSpc>
                <a:spcPts val="3500"/>
              </a:lnSpc>
            </a:pPr>
            <a:r>
              <a:rPr lang="en-US" sz="2500">
                <a:solidFill>
                  <a:srgbClr val="9C319F"/>
                </a:solidFill>
                <a:latin typeface="Open Sans 2"/>
              </a:rPr>
              <a:t>0        1         2         3        4        5         6         7 </a:t>
            </a:r>
          </a:p>
        </p:txBody>
      </p:sp>
      <p:sp>
        <p:nvSpPr>
          <p:cNvPr id="68" name="TextBox 68"/>
          <p:cNvSpPr txBox="1"/>
          <p:nvPr/>
        </p:nvSpPr>
        <p:spPr>
          <a:xfrm>
            <a:off x="9491797" y="3037583"/>
            <a:ext cx="4886523" cy="1405299"/>
          </a:xfrm>
          <a:prstGeom prst="rect">
            <a:avLst/>
          </a:prstGeom>
        </p:spPr>
        <p:txBody>
          <a:bodyPr lIns="0" tIns="0" rIns="0" bIns="0" rtlCol="0" anchor="t">
            <a:spAutoFit/>
          </a:bodyPr>
          <a:lstStyle/>
          <a:p>
            <a:pPr algn="ctr">
              <a:lnSpc>
                <a:spcPts val="5599"/>
              </a:lnSpc>
            </a:pPr>
            <a:r>
              <a:rPr lang="en-US" sz="3999">
                <a:solidFill>
                  <a:srgbClr val="00BC82"/>
                </a:solidFill>
                <a:latin typeface="Bebas Neue Bold"/>
              </a:rPr>
              <a:t>DATA  YANG DI CARI DI TEMUKAN</a:t>
            </a:r>
          </a:p>
          <a:p>
            <a:pPr algn="ctr">
              <a:lnSpc>
                <a:spcPts val="5599"/>
              </a:lnSpc>
            </a:pPr>
            <a:r>
              <a:rPr lang="en-US" sz="3999">
                <a:solidFill>
                  <a:srgbClr val="00BC82"/>
                </a:solidFill>
                <a:latin typeface="Bebas Neue Bold"/>
              </a:rPr>
              <a:t>maka pencarian selesai</a:t>
            </a:r>
          </a:p>
        </p:txBody>
      </p:sp>
      <p:sp>
        <p:nvSpPr>
          <p:cNvPr id="69" name="TextBox 69"/>
          <p:cNvSpPr txBox="1"/>
          <p:nvPr/>
        </p:nvSpPr>
        <p:spPr>
          <a:xfrm>
            <a:off x="4183752" y="2652336"/>
            <a:ext cx="2283204" cy="694712"/>
          </a:xfrm>
          <a:prstGeom prst="rect">
            <a:avLst/>
          </a:prstGeom>
        </p:spPr>
        <p:txBody>
          <a:bodyPr lIns="0" tIns="0" rIns="0" bIns="0" rtlCol="0" anchor="t">
            <a:spAutoFit/>
          </a:bodyPr>
          <a:lstStyle/>
          <a:p>
            <a:pPr algn="ctr">
              <a:lnSpc>
                <a:spcPts val="5599"/>
              </a:lnSpc>
            </a:pPr>
            <a:r>
              <a:rPr lang="en-US" sz="3999">
                <a:solidFill>
                  <a:srgbClr val="00BC82"/>
                </a:solidFill>
                <a:latin typeface="Bebas Neue Bold"/>
              </a:rPr>
              <a:t>status = true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045" y="589694"/>
            <a:ext cx="15309104" cy="933450"/>
          </a:xfrm>
          <a:prstGeom prst="rect">
            <a:avLst/>
          </a:prstGeom>
        </p:spPr>
        <p:txBody>
          <a:bodyPr lIns="0" tIns="0" rIns="0" bIns="0" rtlCol="0" anchor="t">
            <a:spAutoFit/>
          </a:bodyPr>
          <a:lstStyle/>
          <a:p>
            <a:pPr algn="l">
              <a:lnSpc>
                <a:spcPts val="7200"/>
              </a:lnSpc>
            </a:pPr>
            <a:r>
              <a:rPr lang="en-US" sz="6000">
                <a:solidFill>
                  <a:srgbClr val="090909"/>
                </a:solidFill>
                <a:latin typeface="Roboto Bold"/>
              </a:rPr>
              <a:t>CARA KERJA SEQUENTIAL SEARCH</a:t>
            </a:r>
          </a:p>
        </p:txBody>
      </p:sp>
      <p:sp>
        <p:nvSpPr>
          <p:cNvPr id="3" name="TextBox 3"/>
          <p:cNvSpPr txBox="1"/>
          <p:nvPr/>
        </p:nvSpPr>
        <p:spPr>
          <a:xfrm>
            <a:off x="9139238" y="4845050"/>
            <a:ext cx="9525" cy="581025"/>
          </a:xfrm>
          <a:prstGeom prst="rect">
            <a:avLst/>
          </a:prstGeom>
        </p:spPr>
        <p:txBody>
          <a:bodyPr lIns="0" tIns="0" rIns="0" bIns="0" rtlCol="0" anchor="t">
            <a:spAutoFit/>
          </a:bodyPr>
          <a:lstStyle/>
          <a:p>
            <a:pPr algn="ctr">
              <a:lnSpc>
                <a:spcPts val="4503"/>
              </a:lnSpc>
              <a:spcBef>
                <a:spcPct val="0"/>
              </a:spcBef>
            </a:pPr>
            <a:endParaRPr/>
          </a:p>
        </p:txBody>
      </p:sp>
      <p:sp>
        <p:nvSpPr>
          <p:cNvPr id="4" name="TextBox 4"/>
          <p:cNvSpPr txBox="1"/>
          <p:nvPr/>
        </p:nvSpPr>
        <p:spPr>
          <a:xfrm>
            <a:off x="1044256" y="1921792"/>
            <a:ext cx="3091763" cy="652150"/>
          </a:xfrm>
          <a:prstGeom prst="rect">
            <a:avLst/>
          </a:prstGeom>
        </p:spPr>
        <p:txBody>
          <a:bodyPr lIns="0" tIns="0" rIns="0" bIns="0" rtlCol="0" anchor="t">
            <a:spAutoFit/>
          </a:bodyPr>
          <a:lstStyle/>
          <a:p>
            <a:pPr algn="l">
              <a:lnSpc>
                <a:spcPts val="5188"/>
              </a:lnSpc>
            </a:pPr>
            <a:r>
              <a:rPr lang="en-US" sz="3602">
                <a:solidFill>
                  <a:srgbClr val="404040"/>
                </a:solidFill>
                <a:latin typeface="Arimo"/>
              </a:rPr>
              <a:t>LANGKAH 2</a:t>
            </a:r>
          </a:p>
        </p:txBody>
      </p:sp>
      <p:grpSp>
        <p:nvGrpSpPr>
          <p:cNvPr id="5" name="Group 5"/>
          <p:cNvGrpSpPr/>
          <p:nvPr/>
        </p:nvGrpSpPr>
        <p:grpSpPr>
          <a:xfrm>
            <a:off x="1028700" y="4065672"/>
            <a:ext cx="756675" cy="776204"/>
            <a:chOff x="0" y="0"/>
            <a:chExt cx="1008900" cy="1034939"/>
          </a:xfrm>
        </p:grpSpPr>
        <p:sp>
          <p:nvSpPr>
            <p:cNvPr id="6" name="Freeform 6"/>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7" name="TextBox 7"/>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8" name="Group 8"/>
          <p:cNvGrpSpPr/>
          <p:nvPr/>
        </p:nvGrpSpPr>
        <p:grpSpPr>
          <a:xfrm>
            <a:off x="1937775" y="4065672"/>
            <a:ext cx="756675" cy="776204"/>
            <a:chOff x="0" y="0"/>
            <a:chExt cx="1008900" cy="1034939"/>
          </a:xfrm>
        </p:grpSpPr>
        <p:sp>
          <p:nvSpPr>
            <p:cNvPr id="9" name="Freeform 9"/>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9C319F"/>
            </a:solidFill>
          </p:spPr>
        </p:sp>
        <p:sp>
          <p:nvSpPr>
            <p:cNvPr id="10" name="TextBox 10"/>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11" name="Group 11"/>
          <p:cNvGrpSpPr/>
          <p:nvPr/>
        </p:nvGrpSpPr>
        <p:grpSpPr>
          <a:xfrm>
            <a:off x="2848606" y="4065672"/>
            <a:ext cx="756675" cy="776204"/>
            <a:chOff x="0" y="0"/>
            <a:chExt cx="1008900" cy="1034939"/>
          </a:xfrm>
        </p:grpSpPr>
        <p:sp>
          <p:nvSpPr>
            <p:cNvPr id="12" name="Freeform 12"/>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3" name="TextBox 13"/>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14" name="Group 14"/>
          <p:cNvGrpSpPr/>
          <p:nvPr/>
        </p:nvGrpSpPr>
        <p:grpSpPr>
          <a:xfrm>
            <a:off x="3757682" y="4065672"/>
            <a:ext cx="756675" cy="776204"/>
            <a:chOff x="0" y="0"/>
            <a:chExt cx="1008900" cy="1034939"/>
          </a:xfrm>
        </p:grpSpPr>
        <p:sp>
          <p:nvSpPr>
            <p:cNvPr id="15" name="Freeform 15"/>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6" name="TextBox 16"/>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17" name="Group 17"/>
          <p:cNvGrpSpPr/>
          <p:nvPr/>
        </p:nvGrpSpPr>
        <p:grpSpPr>
          <a:xfrm>
            <a:off x="4619279" y="4065670"/>
            <a:ext cx="756675" cy="776204"/>
            <a:chOff x="0" y="0"/>
            <a:chExt cx="1008900" cy="1034939"/>
          </a:xfrm>
        </p:grpSpPr>
        <p:sp>
          <p:nvSpPr>
            <p:cNvPr id="18" name="Freeform 18"/>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9" name="TextBox 19"/>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20" name="Group 20"/>
          <p:cNvGrpSpPr/>
          <p:nvPr/>
        </p:nvGrpSpPr>
        <p:grpSpPr>
          <a:xfrm>
            <a:off x="5480729" y="4065672"/>
            <a:ext cx="756675" cy="776204"/>
            <a:chOff x="0" y="0"/>
            <a:chExt cx="1008900" cy="1034939"/>
          </a:xfrm>
        </p:grpSpPr>
        <p:sp>
          <p:nvSpPr>
            <p:cNvPr id="21" name="Freeform 21"/>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2" name="TextBox 22"/>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23" name="Group 23"/>
          <p:cNvGrpSpPr/>
          <p:nvPr/>
        </p:nvGrpSpPr>
        <p:grpSpPr>
          <a:xfrm>
            <a:off x="6389804" y="4065672"/>
            <a:ext cx="756675" cy="776204"/>
            <a:chOff x="0" y="0"/>
            <a:chExt cx="1008900" cy="1034939"/>
          </a:xfrm>
        </p:grpSpPr>
        <p:sp>
          <p:nvSpPr>
            <p:cNvPr id="24" name="Freeform 24"/>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5" name="TextBox 25"/>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26" name="Group 26"/>
          <p:cNvGrpSpPr/>
          <p:nvPr/>
        </p:nvGrpSpPr>
        <p:grpSpPr>
          <a:xfrm>
            <a:off x="7298879" y="4065670"/>
            <a:ext cx="756675" cy="776204"/>
            <a:chOff x="0" y="0"/>
            <a:chExt cx="1008900" cy="1034939"/>
          </a:xfrm>
        </p:grpSpPr>
        <p:sp>
          <p:nvSpPr>
            <p:cNvPr id="27" name="Freeform 27"/>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8" name="TextBox 28"/>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29" name="Group 29"/>
          <p:cNvGrpSpPr/>
          <p:nvPr/>
        </p:nvGrpSpPr>
        <p:grpSpPr>
          <a:xfrm>
            <a:off x="3605282" y="2917963"/>
            <a:ext cx="3504928" cy="814334"/>
            <a:chOff x="0" y="0"/>
            <a:chExt cx="4673237" cy="1085778"/>
          </a:xfrm>
        </p:grpSpPr>
        <p:sp>
          <p:nvSpPr>
            <p:cNvPr id="30" name="Freeform 30"/>
            <p:cNvSpPr/>
            <p:nvPr/>
          </p:nvSpPr>
          <p:spPr>
            <a:xfrm>
              <a:off x="0" y="0"/>
              <a:ext cx="4673219" cy="1085723"/>
            </a:xfrm>
            <a:custGeom>
              <a:avLst/>
              <a:gdLst/>
              <a:ahLst/>
              <a:cxnLst/>
              <a:rect l="l" t="t" r="r" b="b"/>
              <a:pathLst>
                <a:path w="4673219" h="1085723">
                  <a:moveTo>
                    <a:pt x="25400" y="0"/>
                  </a:moveTo>
                  <a:lnTo>
                    <a:pt x="4647819" y="0"/>
                  </a:lnTo>
                  <a:cubicBezTo>
                    <a:pt x="4661916" y="0"/>
                    <a:pt x="4673219" y="11430"/>
                    <a:pt x="4673219" y="25400"/>
                  </a:cubicBezTo>
                  <a:lnTo>
                    <a:pt x="4673219" y="1060323"/>
                  </a:lnTo>
                  <a:cubicBezTo>
                    <a:pt x="4673219" y="1074420"/>
                    <a:pt x="4661789" y="1085723"/>
                    <a:pt x="4647819"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4647819" y="1034923"/>
                  </a:lnTo>
                  <a:lnTo>
                    <a:pt x="4647819" y="1060323"/>
                  </a:lnTo>
                  <a:lnTo>
                    <a:pt x="4622419" y="1060323"/>
                  </a:lnTo>
                  <a:lnTo>
                    <a:pt x="4622419" y="25400"/>
                  </a:lnTo>
                  <a:lnTo>
                    <a:pt x="4647819" y="25400"/>
                  </a:lnTo>
                  <a:lnTo>
                    <a:pt x="4647819" y="50800"/>
                  </a:lnTo>
                  <a:lnTo>
                    <a:pt x="25400" y="50800"/>
                  </a:lnTo>
                  <a:close/>
                </a:path>
              </a:pathLst>
            </a:custGeom>
            <a:solidFill>
              <a:srgbClr val="808080"/>
            </a:solidFill>
          </p:spPr>
        </p:sp>
        <p:sp>
          <p:nvSpPr>
            <p:cNvPr id="31" name="TextBox 31"/>
            <p:cNvSpPr txBox="1"/>
            <p:nvPr/>
          </p:nvSpPr>
          <p:spPr>
            <a:xfrm>
              <a:off x="0" y="-9525"/>
              <a:ext cx="4673237" cy="1095303"/>
            </a:xfrm>
            <a:prstGeom prst="rect">
              <a:avLst/>
            </a:prstGeom>
          </p:spPr>
          <p:txBody>
            <a:bodyPr lIns="50800" tIns="50800" rIns="50800" bIns="50800" rtlCol="0" anchor="ctr"/>
            <a:lstStyle/>
            <a:p>
              <a:pPr algn="ctr">
                <a:lnSpc>
                  <a:spcPts val="4503"/>
                </a:lnSpc>
              </a:pPr>
              <a:r>
                <a:rPr lang="en-US" sz="3752">
                  <a:solidFill>
                    <a:srgbClr val="808080"/>
                  </a:solidFill>
                  <a:latin typeface="Bebas Neue Bold"/>
                </a:rPr>
                <a:t>Status = </a:t>
              </a:r>
              <a:r>
                <a:rPr lang="en-US" sz="3752">
                  <a:solidFill>
                    <a:srgbClr val="FF0000"/>
                  </a:solidFill>
                  <a:latin typeface="Bebas Neue Bold"/>
                </a:rPr>
                <a:t>FALSE</a:t>
              </a:r>
            </a:p>
          </p:txBody>
        </p:sp>
      </p:grpSp>
      <p:sp>
        <p:nvSpPr>
          <p:cNvPr id="32" name="TextBox 32"/>
          <p:cNvSpPr txBox="1"/>
          <p:nvPr/>
        </p:nvSpPr>
        <p:spPr>
          <a:xfrm>
            <a:off x="1377306" y="4994276"/>
            <a:ext cx="6483946" cy="431799"/>
          </a:xfrm>
          <a:prstGeom prst="rect">
            <a:avLst/>
          </a:prstGeom>
        </p:spPr>
        <p:txBody>
          <a:bodyPr lIns="0" tIns="0" rIns="0" bIns="0" rtlCol="0" anchor="t">
            <a:spAutoFit/>
          </a:bodyPr>
          <a:lstStyle/>
          <a:p>
            <a:pPr>
              <a:lnSpc>
                <a:spcPts val="3500"/>
              </a:lnSpc>
            </a:pPr>
            <a:r>
              <a:rPr lang="en-US" sz="2500">
                <a:solidFill>
                  <a:srgbClr val="9C319F"/>
                </a:solidFill>
                <a:latin typeface="Open Sans 2"/>
              </a:rPr>
              <a:t>0        1         2         3        4        5         6         7 </a:t>
            </a:r>
          </a:p>
        </p:txBody>
      </p:sp>
      <p:grpSp>
        <p:nvGrpSpPr>
          <p:cNvPr id="33" name="Group 33"/>
          <p:cNvGrpSpPr/>
          <p:nvPr/>
        </p:nvGrpSpPr>
        <p:grpSpPr>
          <a:xfrm>
            <a:off x="1159838" y="2917963"/>
            <a:ext cx="1710178" cy="814334"/>
            <a:chOff x="0" y="0"/>
            <a:chExt cx="2280237" cy="1085778"/>
          </a:xfrm>
        </p:grpSpPr>
        <p:sp>
          <p:nvSpPr>
            <p:cNvPr id="34" name="Freeform 34"/>
            <p:cNvSpPr/>
            <p:nvPr/>
          </p:nvSpPr>
          <p:spPr>
            <a:xfrm>
              <a:off x="0" y="0"/>
              <a:ext cx="2280158" cy="1085723"/>
            </a:xfrm>
            <a:custGeom>
              <a:avLst/>
              <a:gdLst/>
              <a:ahLst/>
              <a:cxnLst/>
              <a:rect l="l" t="t" r="r" b="b"/>
              <a:pathLst>
                <a:path w="2280158" h="1085723">
                  <a:moveTo>
                    <a:pt x="25400" y="0"/>
                  </a:moveTo>
                  <a:lnTo>
                    <a:pt x="2254758" y="0"/>
                  </a:lnTo>
                  <a:cubicBezTo>
                    <a:pt x="2268855" y="0"/>
                    <a:pt x="2280158" y="11430"/>
                    <a:pt x="2280158" y="25400"/>
                  </a:cubicBezTo>
                  <a:lnTo>
                    <a:pt x="2280158" y="1060323"/>
                  </a:lnTo>
                  <a:cubicBezTo>
                    <a:pt x="2280158" y="1074420"/>
                    <a:pt x="2268728" y="1085723"/>
                    <a:pt x="2254758"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2254758" y="1034923"/>
                  </a:lnTo>
                  <a:lnTo>
                    <a:pt x="2254758" y="1060323"/>
                  </a:lnTo>
                  <a:lnTo>
                    <a:pt x="2229358" y="1060323"/>
                  </a:lnTo>
                  <a:lnTo>
                    <a:pt x="2229358" y="25400"/>
                  </a:lnTo>
                  <a:lnTo>
                    <a:pt x="2254758" y="25400"/>
                  </a:lnTo>
                  <a:lnTo>
                    <a:pt x="2254758" y="50800"/>
                  </a:lnTo>
                  <a:lnTo>
                    <a:pt x="25400" y="50800"/>
                  </a:lnTo>
                  <a:close/>
                </a:path>
              </a:pathLst>
            </a:custGeom>
            <a:solidFill>
              <a:srgbClr val="00BC82"/>
            </a:solidFill>
          </p:spPr>
        </p:sp>
        <p:sp>
          <p:nvSpPr>
            <p:cNvPr id="35" name="TextBox 35"/>
            <p:cNvSpPr txBox="1"/>
            <p:nvPr/>
          </p:nvSpPr>
          <p:spPr>
            <a:xfrm>
              <a:off x="0" y="-9525"/>
              <a:ext cx="2280237" cy="1095303"/>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10</a:t>
              </a:r>
            </a:p>
          </p:txBody>
        </p:sp>
      </p:grpSp>
      <p:sp>
        <p:nvSpPr>
          <p:cNvPr id="36" name="TextBox 36"/>
          <p:cNvSpPr txBox="1"/>
          <p:nvPr/>
        </p:nvSpPr>
        <p:spPr>
          <a:xfrm>
            <a:off x="1044256" y="5754017"/>
            <a:ext cx="3091763" cy="652150"/>
          </a:xfrm>
          <a:prstGeom prst="rect">
            <a:avLst/>
          </a:prstGeom>
        </p:spPr>
        <p:txBody>
          <a:bodyPr lIns="0" tIns="0" rIns="0" bIns="0" rtlCol="0" anchor="t">
            <a:spAutoFit/>
          </a:bodyPr>
          <a:lstStyle/>
          <a:p>
            <a:pPr algn="l">
              <a:lnSpc>
                <a:spcPts val="5188"/>
              </a:lnSpc>
            </a:pPr>
            <a:r>
              <a:rPr lang="en-US" sz="3602">
                <a:solidFill>
                  <a:srgbClr val="404040"/>
                </a:solidFill>
                <a:latin typeface="Arimo"/>
              </a:rPr>
              <a:t>LANGKAH 3</a:t>
            </a:r>
          </a:p>
        </p:txBody>
      </p:sp>
      <p:grpSp>
        <p:nvGrpSpPr>
          <p:cNvPr id="37" name="Group 37"/>
          <p:cNvGrpSpPr/>
          <p:nvPr/>
        </p:nvGrpSpPr>
        <p:grpSpPr>
          <a:xfrm>
            <a:off x="1028700" y="7897897"/>
            <a:ext cx="756675" cy="776204"/>
            <a:chOff x="0" y="0"/>
            <a:chExt cx="1008900" cy="1034939"/>
          </a:xfrm>
        </p:grpSpPr>
        <p:sp>
          <p:nvSpPr>
            <p:cNvPr id="38" name="Freeform 38"/>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39" name="TextBox 39"/>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40" name="Group 40"/>
          <p:cNvGrpSpPr/>
          <p:nvPr/>
        </p:nvGrpSpPr>
        <p:grpSpPr>
          <a:xfrm>
            <a:off x="1937775" y="7897897"/>
            <a:ext cx="756675" cy="776204"/>
            <a:chOff x="0" y="0"/>
            <a:chExt cx="1008900" cy="1034939"/>
          </a:xfrm>
        </p:grpSpPr>
        <p:sp>
          <p:nvSpPr>
            <p:cNvPr id="41" name="Freeform 41"/>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2" name="TextBox 42"/>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43" name="Group 43"/>
          <p:cNvGrpSpPr/>
          <p:nvPr/>
        </p:nvGrpSpPr>
        <p:grpSpPr>
          <a:xfrm>
            <a:off x="2848606" y="7897897"/>
            <a:ext cx="756675" cy="776204"/>
            <a:chOff x="0" y="0"/>
            <a:chExt cx="1008900" cy="1034939"/>
          </a:xfrm>
        </p:grpSpPr>
        <p:sp>
          <p:nvSpPr>
            <p:cNvPr id="44" name="Freeform 44"/>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9C319F"/>
            </a:solidFill>
          </p:spPr>
        </p:sp>
        <p:sp>
          <p:nvSpPr>
            <p:cNvPr id="45" name="TextBox 45"/>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46" name="Group 46"/>
          <p:cNvGrpSpPr/>
          <p:nvPr/>
        </p:nvGrpSpPr>
        <p:grpSpPr>
          <a:xfrm>
            <a:off x="3757682" y="7897897"/>
            <a:ext cx="756675" cy="776204"/>
            <a:chOff x="0" y="0"/>
            <a:chExt cx="1008900" cy="1034939"/>
          </a:xfrm>
        </p:grpSpPr>
        <p:sp>
          <p:nvSpPr>
            <p:cNvPr id="47" name="Freeform 47"/>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8" name="TextBox 48"/>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49" name="Group 49"/>
          <p:cNvGrpSpPr/>
          <p:nvPr/>
        </p:nvGrpSpPr>
        <p:grpSpPr>
          <a:xfrm>
            <a:off x="4619279" y="7897895"/>
            <a:ext cx="756675" cy="776204"/>
            <a:chOff x="0" y="0"/>
            <a:chExt cx="1008900" cy="1034939"/>
          </a:xfrm>
        </p:grpSpPr>
        <p:sp>
          <p:nvSpPr>
            <p:cNvPr id="50" name="Freeform 50"/>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51" name="TextBox 51"/>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52" name="Group 52"/>
          <p:cNvGrpSpPr/>
          <p:nvPr/>
        </p:nvGrpSpPr>
        <p:grpSpPr>
          <a:xfrm>
            <a:off x="5480729" y="7897897"/>
            <a:ext cx="756675" cy="776204"/>
            <a:chOff x="0" y="0"/>
            <a:chExt cx="1008900" cy="1034939"/>
          </a:xfrm>
        </p:grpSpPr>
        <p:sp>
          <p:nvSpPr>
            <p:cNvPr id="53" name="Freeform 53"/>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54" name="TextBox 54"/>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55" name="Group 55"/>
          <p:cNvGrpSpPr/>
          <p:nvPr/>
        </p:nvGrpSpPr>
        <p:grpSpPr>
          <a:xfrm>
            <a:off x="6389804" y="7897897"/>
            <a:ext cx="756675" cy="776204"/>
            <a:chOff x="0" y="0"/>
            <a:chExt cx="1008900" cy="1034939"/>
          </a:xfrm>
        </p:grpSpPr>
        <p:sp>
          <p:nvSpPr>
            <p:cNvPr id="56" name="Freeform 56"/>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57" name="TextBox 57"/>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58" name="Group 58"/>
          <p:cNvGrpSpPr/>
          <p:nvPr/>
        </p:nvGrpSpPr>
        <p:grpSpPr>
          <a:xfrm>
            <a:off x="7298879" y="7897895"/>
            <a:ext cx="756675" cy="776204"/>
            <a:chOff x="0" y="0"/>
            <a:chExt cx="1008900" cy="1034939"/>
          </a:xfrm>
        </p:grpSpPr>
        <p:sp>
          <p:nvSpPr>
            <p:cNvPr id="59" name="Freeform 59"/>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60" name="TextBox 60"/>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61" name="Group 61"/>
          <p:cNvGrpSpPr/>
          <p:nvPr/>
        </p:nvGrpSpPr>
        <p:grpSpPr>
          <a:xfrm>
            <a:off x="3605282" y="6750188"/>
            <a:ext cx="3504928" cy="814334"/>
            <a:chOff x="0" y="0"/>
            <a:chExt cx="4673237" cy="1085778"/>
          </a:xfrm>
        </p:grpSpPr>
        <p:sp>
          <p:nvSpPr>
            <p:cNvPr id="62" name="Freeform 62"/>
            <p:cNvSpPr/>
            <p:nvPr/>
          </p:nvSpPr>
          <p:spPr>
            <a:xfrm>
              <a:off x="0" y="0"/>
              <a:ext cx="4673219" cy="1085723"/>
            </a:xfrm>
            <a:custGeom>
              <a:avLst/>
              <a:gdLst/>
              <a:ahLst/>
              <a:cxnLst/>
              <a:rect l="l" t="t" r="r" b="b"/>
              <a:pathLst>
                <a:path w="4673219" h="1085723">
                  <a:moveTo>
                    <a:pt x="25400" y="0"/>
                  </a:moveTo>
                  <a:lnTo>
                    <a:pt x="4647819" y="0"/>
                  </a:lnTo>
                  <a:cubicBezTo>
                    <a:pt x="4661916" y="0"/>
                    <a:pt x="4673219" y="11430"/>
                    <a:pt x="4673219" y="25400"/>
                  </a:cubicBezTo>
                  <a:lnTo>
                    <a:pt x="4673219" y="1060323"/>
                  </a:lnTo>
                  <a:cubicBezTo>
                    <a:pt x="4673219" y="1074420"/>
                    <a:pt x="4661789" y="1085723"/>
                    <a:pt x="4647819"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4647819" y="1034923"/>
                  </a:lnTo>
                  <a:lnTo>
                    <a:pt x="4647819" y="1060323"/>
                  </a:lnTo>
                  <a:lnTo>
                    <a:pt x="4622419" y="1060323"/>
                  </a:lnTo>
                  <a:lnTo>
                    <a:pt x="4622419" y="25400"/>
                  </a:lnTo>
                  <a:lnTo>
                    <a:pt x="4647819" y="25400"/>
                  </a:lnTo>
                  <a:lnTo>
                    <a:pt x="4647819" y="50800"/>
                  </a:lnTo>
                  <a:lnTo>
                    <a:pt x="25400" y="50800"/>
                  </a:lnTo>
                  <a:close/>
                </a:path>
              </a:pathLst>
            </a:custGeom>
            <a:solidFill>
              <a:srgbClr val="808080"/>
            </a:solidFill>
          </p:spPr>
        </p:sp>
        <p:sp>
          <p:nvSpPr>
            <p:cNvPr id="63" name="TextBox 63"/>
            <p:cNvSpPr txBox="1"/>
            <p:nvPr/>
          </p:nvSpPr>
          <p:spPr>
            <a:xfrm>
              <a:off x="0" y="-9525"/>
              <a:ext cx="4673237" cy="1095303"/>
            </a:xfrm>
            <a:prstGeom prst="rect">
              <a:avLst/>
            </a:prstGeom>
          </p:spPr>
          <p:txBody>
            <a:bodyPr lIns="50800" tIns="50800" rIns="50800" bIns="50800" rtlCol="0" anchor="ctr"/>
            <a:lstStyle/>
            <a:p>
              <a:pPr algn="ctr">
                <a:lnSpc>
                  <a:spcPts val="4503"/>
                </a:lnSpc>
              </a:pPr>
              <a:r>
                <a:rPr lang="en-US" sz="3752">
                  <a:solidFill>
                    <a:srgbClr val="808080"/>
                  </a:solidFill>
                  <a:latin typeface="Bebas Neue Bold"/>
                </a:rPr>
                <a:t>Status = </a:t>
              </a:r>
              <a:r>
                <a:rPr lang="en-US" sz="3752">
                  <a:solidFill>
                    <a:srgbClr val="FF0000"/>
                  </a:solidFill>
                  <a:latin typeface="Bebas Neue Bold"/>
                </a:rPr>
                <a:t>FALSE</a:t>
              </a:r>
            </a:p>
          </p:txBody>
        </p:sp>
      </p:grpSp>
      <p:sp>
        <p:nvSpPr>
          <p:cNvPr id="64" name="TextBox 64"/>
          <p:cNvSpPr txBox="1"/>
          <p:nvPr/>
        </p:nvSpPr>
        <p:spPr>
          <a:xfrm>
            <a:off x="1377306" y="8826501"/>
            <a:ext cx="6483946" cy="431799"/>
          </a:xfrm>
          <a:prstGeom prst="rect">
            <a:avLst/>
          </a:prstGeom>
        </p:spPr>
        <p:txBody>
          <a:bodyPr lIns="0" tIns="0" rIns="0" bIns="0" rtlCol="0" anchor="t">
            <a:spAutoFit/>
          </a:bodyPr>
          <a:lstStyle/>
          <a:p>
            <a:pPr>
              <a:lnSpc>
                <a:spcPts val="3500"/>
              </a:lnSpc>
            </a:pPr>
            <a:r>
              <a:rPr lang="en-US" sz="2500">
                <a:solidFill>
                  <a:srgbClr val="9C319F"/>
                </a:solidFill>
                <a:latin typeface="Open Sans 2"/>
              </a:rPr>
              <a:t>0        1         2         3        4        5         6         7 </a:t>
            </a:r>
          </a:p>
        </p:txBody>
      </p:sp>
      <p:grpSp>
        <p:nvGrpSpPr>
          <p:cNvPr id="65" name="Group 65"/>
          <p:cNvGrpSpPr/>
          <p:nvPr/>
        </p:nvGrpSpPr>
        <p:grpSpPr>
          <a:xfrm>
            <a:off x="1159838" y="6750188"/>
            <a:ext cx="1710178" cy="814334"/>
            <a:chOff x="0" y="0"/>
            <a:chExt cx="2280237" cy="1085778"/>
          </a:xfrm>
        </p:grpSpPr>
        <p:sp>
          <p:nvSpPr>
            <p:cNvPr id="66" name="Freeform 66"/>
            <p:cNvSpPr/>
            <p:nvPr/>
          </p:nvSpPr>
          <p:spPr>
            <a:xfrm>
              <a:off x="0" y="0"/>
              <a:ext cx="2280158" cy="1085723"/>
            </a:xfrm>
            <a:custGeom>
              <a:avLst/>
              <a:gdLst/>
              <a:ahLst/>
              <a:cxnLst/>
              <a:rect l="l" t="t" r="r" b="b"/>
              <a:pathLst>
                <a:path w="2280158" h="1085723">
                  <a:moveTo>
                    <a:pt x="25400" y="0"/>
                  </a:moveTo>
                  <a:lnTo>
                    <a:pt x="2254758" y="0"/>
                  </a:lnTo>
                  <a:cubicBezTo>
                    <a:pt x="2268855" y="0"/>
                    <a:pt x="2280158" y="11430"/>
                    <a:pt x="2280158" y="25400"/>
                  </a:cubicBezTo>
                  <a:lnTo>
                    <a:pt x="2280158" y="1060323"/>
                  </a:lnTo>
                  <a:cubicBezTo>
                    <a:pt x="2280158" y="1074420"/>
                    <a:pt x="2268728" y="1085723"/>
                    <a:pt x="2254758"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2254758" y="1034923"/>
                  </a:lnTo>
                  <a:lnTo>
                    <a:pt x="2254758" y="1060323"/>
                  </a:lnTo>
                  <a:lnTo>
                    <a:pt x="2229358" y="1060323"/>
                  </a:lnTo>
                  <a:lnTo>
                    <a:pt x="2229358" y="25400"/>
                  </a:lnTo>
                  <a:lnTo>
                    <a:pt x="2254758" y="25400"/>
                  </a:lnTo>
                  <a:lnTo>
                    <a:pt x="2254758" y="50800"/>
                  </a:lnTo>
                  <a:lnTo>
                    <a:pt x="25400" y="50800"/>
                  </a:lnTo>
                  <a:close/>
                </a:path>
              </a:pathLst>
            </a:custGeom>
            <a:solidFill>
              <a:srgbClr val="00BC82"/>
            </a:solidFill>
          </p:spPr>
        </p:sp>
        <p:sp>
          <p:nvSpPr>
            <p:cNvPr id="67" name="TextBox 67"/>
            <p:cNvSpPr txBox="1"/>
            <p:nvPr/>
          </p:nvSpPr>
          <p:spPr>
            <a:xfrm>
              <a:off x="0" y="-9525"/>
              <a:ext cx="2280237" cy="1095303"/>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10</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045" y="589694"/>
            <a:ext cx="15309104" cy="933450"/>
          </a:xfrm>
          <a:prstGeom prst="rect">
            <a:avLst/>
          </a:prstGeom>
        </p:spPr>
        <p:txBody>
          <a:bodyPr lIns="0" tIns="0" rIns="0" bIns="0" rtlCol="0" anchor="t">
            <a:spAutoFit/>
          </a:bodyPr>
          <a:lstStyle/>
          <a:p>
            <a:pPr algn="l">
              <a:lnSpc>
                <a:spcPts val="7200"/>
              </a:lnSpc>
            </a:pPr>
            <a:r>
              <a:rPr lang="en-US" sz="6000">
                <a:solidFill>
                  <a:srgbClr val="090909"/>
                </a:solidFill>
                <a:latin typeface="Roboto Bold"/>
              </a:rPr>
              <a:t>CARA KERJA SEQUENTIAL SEARCH</a:t>
            </a:r>
          </a:p>
        </p:txBody>
      </p:sp>
      <p:sp>
        <p:nvSpPr>
          <p:cNvPr id="3" name="TextBox 3"/>
          <p:cNvSpPr txBox="1"/>
          <p:nvPr/>
        </p:nvSpPr>
        <p:spPr>
          <a:xfrm>
            <a:off x="9139238" y="4845050"/>
            <a:ext cx="9525" cy="581025"/>
          </a:xfrm>
          <a:prstGeom prst="rect">
            <a:avLst/>
          </a:prstGeom>
        </p:spPr>
        <p:txBody>
          <a:bodyPr lIns="0" tIns="0" rIns="0" bIns="0" rtlCol="0" anchor="t">
            <a:spAutoFit/>
          </a:bodyPr>
          <a:lstStyle/>
          <a:p>
            <a:pPr algn="ctr">
              <a:lnSpc>
                <a:spcPts val="4503"/>
              </a:lnSpc>
              <a:spcBef>
                <a:spcPct val="0"/>
              </a:spcBef>
            </a:pPr>
            <a:endParaRPr/>
          </a:p>
        </p:txBody>
      </p:sp>
      <p:sp>
        <p:nvSpPr>
          <p:cNvPr id="4" name="TextBox 4"/>
          <p:cNvSpPr txBox="1"/>
          <p:nvPr/>
        </p:nvSpPr>
        <p:spPr>
          <a:xfrm>
            <a:off x="1044256" y="1921792"/>
            <a:ext cx="3091763" cy="652150"/>
          </a:xfrm>
          <a:prstGeom prst="rect">
            <a:avLst/>
          </a:prstGeom>
        </p:spPr>
        <p:txBody>
          <a:bodyPr lIns="0" tIns="0" rIns="0" bIns="0" rtlCol="0" anchor="t">
            <a:spAutoFit/>
          </a:bodyPr>
          <a:lstStyle/>
          <a:p>
            <a:pPr algn="l">
              <a:lnSpc>
                <a:spcPts val="5188"/>
              </a:lnSpc>
            </a:pPr>
            <a:r>
              <a:rPr lang="en-US" sz="3602">
                <a:solidFill>
                  <a:srgbClr val="404040"/>
                </a:solidFill>
                <a:latin typeface="Arimo"/>
              </a:rPr>
              <a:t>LANGKAH 4</a:t>
            </a:r>
          </a:p>
        </p:txBody>
      </p:sp>
      <p:grpSp>
        <p:nvGrpSpPr>
          <p:cNvPr id="5" name="Group 5"/>
          <p:cNvGrpSpPr/>
          <p:nvPr/>
        </p:nvGrpSpPr>
        <p:grpSpPr>
          <a:xfrm>
            <a:off x="1028700" y="4065672"/>
            <a:ext cx="756675" cy="776204"/>
            <a:chOff x="0" y="0"/>
            <a:chExt cx="1008900" cy="1034939"/>
          </a:xfrm>
        </p:grpSpPr>
        <p:sp>
          <p:nvSpPr>
            <p:cNvPr id="6" name="Freeform 6"/>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7" name="TextBox 7"/>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8" name="Group 8"/>
          <p:cNvGrpSpPr/>
          <p:nvPr/>
        </p:nvGrpSpPr>
        <p:grpSpPr>
          <a:xfrm>
            <a:off x="1937775" y="4065672"/>
            <a:ext cx="756675" cy="776204"/>
            <a:chOff x="0" y="0"/>
            <a:chExt cx="1008900" cy="1034939"/>
          </a:xfrm>
        </p:grpSpPr>
        <p:sp>
          <p:nvSpPr>
            <p:cNvPr id="9" name="Freeform 9"/>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0" name="TextBox 10"/>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11" name="Group 11"/>
          <p:cNvGrpSpPr/>
          <p:nvPr/>
        </p:nvGrpSpPr>
        <p:grpSpPr>
          <a:xfrm>
            <a:off x="2848606" y="4065672"/>
            <a:ext cx="756675" cy="776204"/>
            <a:chOff x="0" y="0"/>
            <a:chExt cx="1008900" cy="1034939"/>
          </a:xfrm>
        </p:grpSpPr>
        <p:sp>
          <p:nvSpPr>
            <p:cNvPr id="12" name="Freeform 12"/>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3" name="TextBox 13"/>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14" name="Group 14"/>
          <p:cNvGrpSpPr/>
          <p:nvPr/>
        </p:nvGrpSpPr>
        <p:grpSpPr>
          <a:xfrm>
            <a:off x="3757682" y="4065672"/>
            <a:ext cx="756675" cy="776204"/>
            <a:chOff x="0" y="0"/>
            <a:chExt cx="1008900" cy="1034939"/>
          </a:xfrm>
        </p:grpSpPr>
        <p:sp>
          <p:nvSpPr>
            <p:cNvPr id="15" name="Freeform 15"/>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9C319F"/>
            </a:solidFill>
          </p:spPr>
        </p:sp>
        <p:sp>
          <p:nvSpPr>
            <p:cNvPr id="16" name="TextBox 16"/>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17" name="Group 17"/>
          <p:cNvGrpSpPr/>
          <p:nvPr/>
        </p:nvGrpSpPr>
        <p:grpSpPr>
          <a:xfrm>
            <a:off x="4619279" y="4065670"/>
            <a:ext cx="756675" cy="776204"/>
            <a:chOff x="0" y="0"/>
            <a:chExt cx="1008900" cy="1034939"/>
          </a:xfrm>
        </p:grpSpPr>
        <p:sp>
          <p:nvSpPr>
            <p:cNvPr id="18" name="Freeform 18"/>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19" name="TextBox 19"/>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20" name="Group 20"/>
          <p:cNvGrpSpPr/>
          <p:nvPr/>
        </p:nvGrpSpPr>
        <p:grpSpPr>
          <a:xfrm>
            <a:off x="5480729" y="4065672"/>
            <a:ext cx="756675" cy="776204"/>
            <a:chOff x="0" y="0"/>
            <a:chExt cx="1008900" cy="1034939"/>
          </a:xfrm>
        </p:grpSpPr>
        <p:sp>
          <p:nvSpPr>
            <p:cNvPr id="21" name="Freeform 21"/>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2" name="TextBox 22"/>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23" name="Group 23"/>
          <p:cNvGrpSpPr/>
          <p:nvPr/>
        </p:nvGrpSpPr>
        <p:grpSpPr>
          <a:xfrm>
            <a:off x="6389804" y="4065672"/>
            <a:ext cx="756675" cy="776204"/>
            <a:chOff x="0" y="0"/>
            <a:chExt cx="1008900" cy="1034939"/>
          </a:xfrm>
        </p:grpSpPr>
        <p:sp>
          <p:nvSpPr>
            <p:cNvPr id="24" name="Freeform 24"/>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5" name="TextBox 25"/>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26" name="Group 26"/>
          <p:cNvGrpSpPr/>
          <p:nvPr/>
        </p:nvGrpSpPr>
        <p:grpSpPr>
          <a:xfrm>
            <a:off x="7298879" y="4065670"/>
            <a:ext cx="756675" cy="776204"/>
            <a:chOff x="0" y="0"/>
            <a:chExt cx="1008900" cy="1034939"/>
          </a:xfrm>
        </p:grpSpPr>
        <p:sp>
          <p:nvSpPr>
            <p:cNvPr id="27" name="Freeform 27"/>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28" name="TextBox 28"/>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29" name="Group 29"/>
          <p:cNvGrpSpPr/>
          <p:nvPr/>
        </p:nvGrpSpPr>
        <p:grpSpPr>
          <a:xfrm>
            <a:off x="3605282" y="2917963"/>
            <a:ext cx="3504928" cy="814334"/>
            <a:chOff x="0" y="0"/>
            <a:chExt cx="4673237" cy="1085778"/>
          </a:xfrm>
        </p:grpSpPr>
        <p:sp>
          <p:nvSpPr>
            <p:cNvPr id="30" name="Freeform 30"/>
            <p:cNvSpPr/>
            <p:nvPr/>
          </p:nvSpPr>
          <p:spPr>
            <a:xfrm>
              <a:off x="0" y="0"/>
              <a:ext cx="4673219" cy="1085723"/>
            </a:xfrm>
            <a:custGeom>
              <a:avLst/>
              <a:gdLst/>
              <a:ahLst/>
              <a:cxnLst/>
              <a:rect l="l" t="t" r="r" b="b"/>
              <a:pathLst>
                <a:path w="4673219" h="1085723">
                  <a:moveTo>
                    <a:pt x="25400" y="0"/>
                  </a:moveTo>
                  <a:lnTo>
                    <a:pt x="4647819" y="0"/>
                  </a:lnTo>
                  <a:cubicBezTo>
                    <a:pt x="4661916" y="0"/>
                    <a:pt x="4673219" y="11430"/>
                    <a:pt x="4673219" y="25400"/>
                  </a:cubicBezTo>
                  <a:lnTo>
                    <a:pt x="4673219" y="1060323"/>
                  </a:lnTo>
                  <a:cubicBezTo>
                    <a:pt x="4673219" y="1074420"/>
                    <a:pt x="4661789" y="1085723"/>
                    <a:pt x="4647819"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4647819" y="1034923"/>
                  </a:lnTo>
                  <a:lnTo>
                    <a:pt x="4647819" y="1060323"/>
                  </a:lnTo>
                  <a:lnTo>
                    <a:pt x="4622419" y="1060323"/>
                  </a:lnTo>
                  <a:lnTo>
                    <a:pt x="4622419" y="25400"/>
                  </a:lnTo>
                  <a:lnTo>
                    <a:pt x="4647819" y="25400"/>
                  </a:lnTo>
                  <a:lnTo>
                    <a:pt x="4647819" y="50800"/>
                  </a:lnTo>
                  <a:lnTo>
                    <a:pt x="25400" y="50800"/>
                  </a:lnTo>
                  <a:close/>
                </a:path>
              </a:pathLst>
            </a:custGeom>
            <a:solidFill>
              <a:srgbClr val="808080"/>
            </a:solidFill>
          </p:spPr>
        </p:sp>
        <p:sp>
          <p:nvSpPr>
            <p:cNvPr id="31" name="TextBox 31"/>
            <p:cNvSpPr txBox="1"/>
            <p:nvPr/>
          </p:nvSpPr>
          <p:spPr>
            <a:xfrm>
              <a:off x="0" y="-9525"/>
              <a:ext cx="4673237" cy="1095303"/>
            </a:xfrm>
            <a:prstGeom prst="rect">
              <a:avLst/>
            </a:prstGeom>
          </p:spPr>
          <p:txBody>
            <a:bodyPr lIns="50800" tIns="50800" rIns="50800" bIns="50800" rtlCol="0" anchor="ctr"/>
            <a:lstStyle/>
            <a:p>
              <a:pPr algn="ctr">
                <a:lnSpc>
                  <a:spcPts val="4503"/>
                </a:lnSpc>
              </a:pPr>
              <a:r>
                <a:rPr lang="en-US" sz="3752">
                  <a:solidFill>
                    <a:srgbClr val="808080"/>
                  </a:solidFill>
                  <a:latin typeface="Bebas Neue Bold"/>
                </a:rPr>
                <a:t>Status = </a:t>
              </a:r>
              <a:r>
                <a:rPr lang="en-US" sz="3752">
                  <a:solidFill>
                    <a:srgbClr val="FF0000"/>
                  </a:solidFill>
                  <a:latin typeface="Bebas Neue Bold"/>
                </a:rPr>
                <a:t>FALSE</a:t>
              </a:r>
            </a:p>
          </p:txBody>
        </p:sp>
      </p:grpSp>
      <p:sp>
        <p:nvSpPr>
          <p:cNvPr id="32" name="TextBox 32"/>
          <p:cNvSpPr txBox="1"/>
          <p:nvPr/>
        </p:nvSpPr>
        <p:spPr>
          <a:xfrm>
            <a:off x="1377306" y="4994276"/>
            <a:ext cx="6483946" cy="431799"/>
          </a:xfrm>
          <a:prstGeom prst="rect">
            <a:avLst/>
          </a:prstGeom>
        </p:spPr>
        <p:txBody>
          <a:bodyPr lIns="0" tIns="0" rIns="0" bIns="0" rtlCol="0" anchor="t">
            <a:spAutoFit/>
          </a:bodyPr>
          <a:lstStyle/>
          <a:p>
            <a:pPr>
              <a:lnSpc>
                <a:spcPts val="3500"/>
              </a:lnSpc>
            </a:pPr>
            <a:r>
              <a:rPr lang="en-US" sz="2500">
                <a:solidFill>
                  <a:srgbClr val="9C319F"/>
                </a:solidFill>
                <a:latin typeface="Open Sans 2"/>
              </a:rPr>
              <a:t>0        1         2         3        4        5         6         7 </a:t>
            </a:r>
          </a:p>
        </p:txBody>
      </p:sp>
      <p:grpSp>
        <p:nvGrpSpPr>
          <p:cNvPr id="33" name="Group 33"/>
          <p:cNvGrpSpPr/>
          <p:nvPr/>
        </p:nvGrpSpPr>
        <p:grpSpPr>
          <a:xfrm>
            <a:off x="1159838" y="2917963"/>
            <a:ext cx="1710178" cy="814334"/>
            <a:chOff x="0" y="0"/>
            <a:chExt cx="2280237" cy="1085778"/>
          </a:xfrm>
        </p:grpSpPr>
        <p:sp>
          <p:nvSpPr>
            <p:cNvPr id="34" name="Freeform 34"/>
            <p:cNvSpPr/>
            <p:nvPr/>
          </p:nvSpPr>
          <p:spPr>
            <a:xfrm>
              <a:off x="0" y="0"/>
              <a:ext cx="2280158" cy="1085723"/>
            </a:xfrm>
            <a:custGeom>
              <a:avLst/>
              <a:gdLst/>
              <a:ahLst/>
              <a:cxnLst/>
              <a:rect l="l" t="t" r="r" b="b"/>
              <a:pathLst>
                <a:path w="2280158" h="1085723">
                  <a:moveTo>
                    <a:pt x="25400" y="0"/>
                  </a:moveTo>
                  <a:lnTo>
                    <a:pt x="2254758" y="0"/>
                  </a:lnTo>
                  <a:cubicBezTo>
                    <a:pt x="2268855" y="0"/>
                    <a:pt x="2280158" y="11430"/>
                    <a:pt x="2280158" y="25400"/>
                  </a:cubicBezTo>
                  <a:lnTo>
                    <a:pt x="2280158" y="1060323"/>
                  </a:lnTo>
                  <a:cubicBezTo>
                    <a:pt x="2280158" y="1074420"/>
                    <a:pt x="2268728" y="1085723"/>
                    <a:pt x="2254758"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2254758" y="1034923"/>
                  </a:lnTo>
                  <a:lnTo>
                    <a:pt x="2254758" y="1060323"/>
                  </a:lnTo>
                  <a:lnTo>
                    <a:pt x="2229358" y="1060323"/>
                  </a:lnTo>
                  <a:lnTo>
                    <a:pt x="2229358" y="25400"/>
                  </a:lnTo>
                  <a:lnTo>
                    <a:pt x="2254758" y="25400"/>
                  </a:lnTo>
                  <a:lnTo>
                    <a:pt x="2254758" y="50800"/>
                  </a:lnTo>
                  <a:lnTo>
                    <a:pt x="25400" y="50800"/>
                  </a:lnTo>
                  <a:close/>
                </a:path>
              </a:pathLst>
            </a:custGeom>
            <a:solidFill>
              <a:srgbClr val="00BC82"/>
            </a:solidFill>
          </p:spPr>
        </p:sp>
        <p:sp>
          <p:nvSpPr>
            <p:cNvPr id="35" name="TextBox 35"/>
            <p:cNvSpPr txBox="1"/>
            <p:nvPr/>
          </p:nvSpPr>
          <p:spPr>
            <a:xfrm>
              <a:off x="0" y="-9525"/>
              <a:ext cx="2280237" cy="1095303"/>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10</a:t>
              </a:r>
            </a:p>
          </p:txBody>
        </p:sp>
      </p:grpSp>
      <p:sp>
        <p:nvSpPr>
          <p:cNvPr id="36" name="TextBox 36"/>
          <p:cNvSpPr txBox="1"/>
          <p:nvPr/>
        </p:nvSpPr>
        <p:spPr>
          <a:xfrm>
            <a:off x="1044256" y="5754017"/>
            <a:ext cx="3091763" cy="652150"/>
          </a:xfrm>
          <a:prstGeom prst="rect">
            <a:avLst/>
          </a:prstGeom>
        </p:spPr>
        <p:txBody>
          <a:bodyPr lIns="0" tIns="0" rIns="0" bIns="0" rtlCol="0" anchor="t">
            <a:spAutoFit/>
          </a:bodyPr>
          <a:lstStyle/>
          <a:p>
            <a:pPr algn="l">
              <a:lnSpc>
                <a:spcPts val="5188"/>
              </a:lnSpc>
            </a:pPr>
            <a:r>
              <a:rPr lang="en-US" sz="3602">
                <a:solidFill>
                  <a:srgbClr val="404040"/>
                </a:solidFill>
                <a:latin typeface="Arimo"/>
              </a:rPr>
              <a:t>LANGKAH 5</a:t>
            </a:r>
          </a:p>
        </p:txBody>
      </p:sp>
      <p:grpSp>
        <p:nvGrpSpPr>
          <p:cNvPr id="37" name="Group 37"/>
          <p:cNvGrpSpPr/>
          <p:nvPr/>
        </p:nvGrpSpPr>
        <p:grpSpPr>
          <a:xfrm>
            <a:off x="1028700" y="7897897"/>
            <a:ext cx="756675" cy="776204"/>
            <a:chOff x="0" y="0"/>
            <a:chExt cx="1008900" cy="1034939"/>
          </a:xfrm>
        </p:grpSpPr>
        <p:sp>
          <p:nvSpPr>
            <p:cNvPr id="38" name="Freeform 38"/>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39" name="TextBox 39"/>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4</a:t>
              </a:r>
            </a:p>
          </p:txBody>
        </p:sp>
      </p:grpSp>
      <p:grpSp>
        <p:nvGrpSpPr>
          <p:cNvPr id="40" name="Group 40"/>
          <p:cNvGrpSpPr/>
          <p:nvPr/>
        </p:nvGrpSpPr>
        <p:grpSpPr>
          <a:xfrm>
            <a:off x="1937775" y="7897897"/>
            <a:ext cx="756675" cy="776204"/>
            <a:chOff x="0" y="0"/>
            <a:chExt cx="1008900" cy="1034939"/>
          </a:xfrm>
        </p:grpSpPr>
        <p:sp>
          <p:nvSpPr>
            <p:cNvPr id="41" name="Freeform 41"/>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2" name="TextBox 42"/>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7</a:t>
              </a:r>
            </a:p>
          </p:txBody>
        </p:sp>
      </p:grpSp>
      <p:grpSp>
        <p:nvGrpSpPr>
          <p:cNvPr id="43" name="Group 43"/>
          <p:cNvGrpSpPr/>
          <p:nvPr/>
        </p:nvGrpSpPr>
        <p:grpSpPr>
          <a:xfrm>
            <a:off x="2848606" y="7897897"/>
            <a:ext cx="756675" cy="776204"/>
            <a:chOff x="0" y="0"/>
            <a:chExt cx="1008900" cy="1034939"/>
          </a:xfrm>
        </p:grpSpPr>
        <p:sp>
          <p:nvSpPr>
            <p:cNvPr id="44" name="Freeform 44"/>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5" name="TextBox 45"/>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3</a:t>
              </a:r>
            </a:p>
          </p:txBody>
        </p:sp>
      </p:grpSp>
      <p:grpSp>
        <p:nvGrpSpPr>
          <p:cNvPr id="46" name="Group 46"/>
          <p:cNvGrpSpPr/>
          <p:nvPr/>
        </p:nvGrpSpPr>
        <p:grpSpPr>
          <a:xfrm>
            <a:off x="3757682" y="7897897"/>
            <a:ext cx="756675" cy="776204"/>
            <a:chOff x="0" y="0"/>
            <a:chExt cx="1008900" cy="1034939"/>
          </a:xfrm>
        </p:grpSpPr>
        <p:sp>
          <p:nvSpPr>
            <p:cNvPr id="47" name="Freeform 47"/>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48" name="TextBox 48"/>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9</a:t>
              </a:r>
            </a:p>
          </p:txBody>
        </p:sp>
      </p:grpSp>
      <p:grpSp>
        <p:nvGrpSpPr>
          <p:cNvPr id="49" name="Group 49"/>
          <p:cNvGrpSpPr/>
          <p:nvPr/>
        </p:nvGrpSpPr>
        <p:grpSpPr>
          <a:xfrm>
            <a:off x="4619279" y="7897895"/>
            <a:ext cx="756675" cy="776204"/>
            <a:chOff x="0" y="0"/>
            <a:chExt cx="1008900" cy="1034939"/>
          </a:xfrm>
        </p:grpSpPr>
        <p:sp>
          <p:nvSpPr>
            <p:cNvPr id="50" name="Freeform 50"/>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9C319F"/>
            </a:solidFill>
          </p:spPr>
        </p:sp>
        <p:sp>
          <p:nvSpPr>
            <p:cNvPr id="51" name="TextBox 51"/>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a:t>
              </a:r>
            </a:p>
          </p:txBody>
        </p:sp>
      </p:grpSp>
      <p:grpSp>
        <p:nvGrpSpPr>
          <p:cNvPr id="52" name="Group 52"/>
          <p:cNvGrpSpPr/>
          <p:nvPr/>
        </p:nvGrpSpPr>
        <p:grpSpPr>
          <a:xfrm>
            <a:off x="5480729" y="7897897"/>
            <a:ext cx="756675" cy="776204"/>
            <a:chOff x="0" y="0"/>
            <a:chExt cx="1008900" cy="1034939"/>
          </a:xfrm>
        </p:grpSpPr>
        <p:sp>
          <p:nvSpPr>
            <p:cNvPr id="53" name="Freeform 53"/>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54" name="TextBox 54"/>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5</a:t>
              </a:r>
            </a:p>
          </p:txBody>
        </p:sp>
      </p:grpSp>
      <p:grpSp>
        <p:nvGrpSpPr>
          <p:cNvPr id="55" name="Group 55"/>
          <p:cNvGrpSpPr/>
          <p:nvPr/>
        </p:nvGrpSpPr>
        <p:grpSpPr>
          <a:xfrm>
            <a:off x="6389804" y="7897897"/>
            <a:ext cx="756675" cy="776204"/>
            <a:chOff x="0" y="0"/>
            <a:chExt cx="1008900" cy="1034939"/>
          </a:xfrm>
        </p:grpSpPr>
        <p:sp>
          <p:nvSpPr>
            <p:cNvPr id="56" name="Freeform 56"/>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57" name="TextBox 57"/>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11</a:t>
              </a:r>
            </a:p>
          </p:txBody>
        </p:sp>
      </p:grpSp>
      <p:grpSp>
        <p:nvGrpSpPr>
          <p:cNvPr id="58" name="Group 58"/>
          <p:cNvGrpSpPr/>
          <p:nvPr/>
        </p:nvGrpSpPr>
        <p:grpSpPr>
          <a:xfrm>
            <a:off x="7298879" y="7897895"/>
            <a:ext cx="756675" cy="776204"/>
            <a:chOff x="0" y="0"/>
            <a:chExt cx="1008900" cy="1034939"/>
          </a:xfrm>
        </p:grpSpPr>
        <p:sp>
          <p:nvSpPr>
            <p:cNvPr id="59" name="Freeform 59"/>
            <p:cNvSpPr/>
            <p:nvPr/>
          </p:nvSpPr>
          <p:spPr>
            <a:xfrm>
              <a:off x="0" y="0"/>
              <a:ext cx="1008888" cy="1034923"/>
            </a:xfrm>
            <a:custGeom>
              <a:avLst/>
              <a:gdLst/>
              <a:ahLst/>
              <a:cxnLst/>
              <a:rect l="l" t="t" r="r" b="b"/>
              <a:pathLst>
                <a:path w="1008888" h="1034923">
                  <a:moveTo>
                    <a:pt x="0" y="0"/>
                  </a:moveTo>
                  <a:lnTo>
                    <a:pt x="1008888" y="0"/>
                  </a:lnTo>
                  <a:lnTo>
                    <a:pt x="1008888" y="1034923"/>
                  </a:lnTo>
                  <a:lnTo>
                    <a:pt x="0" y="1034923"/>
                  </a:lnTo>
                  <a:close/>
                </a:path>
              </a:pathLst>
            </a:custGeom>
            <a:solidFill>
              <a:srgbClr val="FFBE40"/>
            </a:solidFill>
          </p:spPr>
        </p:sp>
        <p:sp>
          <p:nvSpPr>
            <p:cNvPr id="60" name="TextBox 60"/>
            <p:cNvSpPr txBox="1"/>
            <p:nvPr/>
          </p:nvSpPr>
          <p:spPr>
            <a:xfrm>
              <a:off x="0" y="-9525"/>
              <a:ext cx="1008900" cy="1044464"/>
            </a:xfrm>
            <a:prstGeom prst="rect">
              <a:avLst/>
            </a:prstGeom>
          </p:spPr>
          <p:txBody>
            <a:bodyPr lIns="50800" tIns="50800" rIns="50800" bIns="50800" rtlCol="0" anchor="ctr"/>
            <a:lstStyle/>
            <a:p>
              <a:pPr algn="ctr">
                <a:lnSpc>
                  <a:spcPts val="4503"/>
                </a:lnSpc>
              </a:pPr>
              <a:r>
                <a:rPr lang="en-US" sz="3752">
                  <a:solidFill>
                    <a:srgbClr val="FFFFFF"/>
                  </a:solidFill>
                  <a:latin typeface="Bebas Neue Bold"/>
                </a:rPr>
                <a:t>21</a:t>
              </a:r>
            </a:p>
          </p:txBody>
        </p:sp>
      </p:grpSp>
      <p:grpSp>
        <p:nvGrpSpPr>
          <p:cNvPr id="61" name="Group 61"/>
          <p:cNvGrpSpPr/>
          <p:nvPr/>
        </p:nvGrpSpPr>
        <p:grpSpPr>
          <a:xfrm>
            <a:off x="3605282" y="6750188"/>
            <a:ext cx="3504928" cy="814334"/>
            <a:chOff x="0" y="0"/>
            <a:chExt cx="4673237" cy="1085778"/>
          </a:xfrm>
        </p:grpSpPr>
        <p:sp>
          <p:nvSpPr>
            <p:cNvPr id="62" name="Freeform 62"/>
            <p:cNvSpPr/>
            <p:nvPr/>
          </p:nvSpPr>
          <p:spPr>
            <a:xfrm>
              <a:off x="0" y="0"/>
              <a:ext cx="4673219" cy="1085723"/>
            </a:xfrm>
            <a:custGeom>
              <a:avLst/>
              <a:gdLst/>
              <a:ahLst/>
              <a:cxnLst/>
              <a:rect l="l" t="t" r="r" b="b"/>
              <a:pathLst>
                <a:path w="4673219" h="1085723">
                  <a:moveTo>
                    <a:pt x="25400" y="0"/>
                  </a:moveTo>
                  <a:lnTo>
                    <a:pt x="4647819" y="0"/>
                  </a:lnTo>
                  <a:cubicBezTo>
                    <a:pt x="4661916" y="0"/>
                    <a:pt x="4673219" y="11430"/>
                    <a:pt x="4673219" y="25400"/>
                  </a:cubicBezTo>
                  <a:lnTo>
                    <a:pt x="4673219" y="1060323"/>
                  </a:lnTo>
                  <a:cubicBezTo>
                    <a:pt x="4673219" y="1074420"/>
                    <a:pt x="4661789" y="1085723"/>
                    <a:pt x="4647819"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4647819" y="1034923"/>
                  </a:lnTo>
                  <a:lnTo>
                    <a:pt x="4647819" y="1060323"/>
                  </a:lnTo>
                  <a:lnTo>
                    <a:pt x="4622419" y="1060323"/>
                  </a:lnTo>
                  <a:lnTo>
                    <a:pt x="4622419" y="25400"/>
                  </a:lnTo>
                  <a:lnTo>
                    <a:pt x="4647819" y="25400"/>
                  </a:lnTo>
                  <a:lnTo>
                    <a:pt x="4647819" y="50800"/>
                  </a:lnTo>
                  <a:lnTo>
                    <a:pt x="25400" y="50800"/>
                  </a:lnTo>
                  <a:close/>
                </a:path>
              </a:pathLst>
            </a:custGeom>
            <a:solidFill>
              <a:srgbClr val="808080"/>
            </a:solidFill>
          </p:spPr>
        </p:sp>
        <p:sp>
          <p:nvSpPr>
            <p:cNvPr id="63" name="TextBox 63"/>
            <p:cNvSpPr txBox="1"/>
            <p:nvPr/>
          </p:nvSpPr>
          <p:spPr>
            <a:xfrm>
              <a:off x="0" y="-9525"/>
              <a:ext cx="4673237" cy="1095303"/>
            </a:xfrm>
            <a:prstGeom prst="rect">
              <a:avLst/>
            </a:prstGeom>
          </p:spPr>
          <p:txBody>
            <a:bodyPr lIns="50800" tIns="50800" rIns="50800" bIns="50800" rtlCol="0" anchor="ctr"/>
            <a:lstStyle/>
            <a:p>
              <a:pPr algn="ctr">
                <a:lnSpc>
                  <a:spcPts val="4503"/>
                </a:lnSpc>
              </a:pPr>
              <a:r>
                <a:rPr lang="en-US" sz="3752">
                  <a:solidFill>
                    <a:srgbClr val="808080"/>
                  </a:solidFill>
                  <a:latin typeface="Bebas Neue Bold"/>
                </a:rPr>
                <a:t>Status = </a:t>
              </a:r>
              <a:r>
                <a:rPr lang="en-US" sz="3752">
                  <a:solidFill>
                    <a:srgbClr val="FF0000"/>
                  </a:solidFill>
                  <a:latin typeface="Bebas Neue Bold"/>
                </a:rPr>
                <a:t>FALSE</a:t>
              </a:r>
            </a:p>
          </p:txBody>
        </p:sp>
      </p:grpSp>
      <p:sp>
        <p:nvSpPr>
          <p:cNvPr id="64" name="TextBox 64"/>
          <p:cNvSpPr txBox="1"/>
          <p:nvPr/>
        </p:nvSpPr>
        <p:spPr>
          <a:xfrm>
            <a:off x="1377306" y="8826501"/>
            <a:ext cx="6483946" cy="431799"/>
          </a:xfrm>
          <a:prstGeom prst="rect">
            <a:avLst/>
          </a:prstGeom>
        </p:spPr>
        <p:txBody>
          <a:bodyPr lIns="0" tIns="0" rIns="0" bIns="0" rtlCol="0" anchor="t">
            <a:spAutoFit/>
          </a:bodyPr>
          <a:lstStyle/>
          <a:p>
            <a:pPr>
              <a:lnSpc>
                <a:spcPts val="3500"/>
              </a:lnSpc>
            </a:pPr>
            <a:r>
              <a:rPr lang="en-US" sz="2500">
                <a:solidFill>
                  <a:srgbClr val="9C319F"/>
                </a:solidFill>
                <a:latin typeface="Open Sans 2"/>
              </a:rPr>
              <a:t>0        1         2         3        4        5         6         7 </a:t>
            </a:r>
          </a:p>
        </p:txBody>
      </p:sp>
      <p:grpSp>
        <p:nvGrpSpPr>
          <p:cNvPr id="65" name="Group 65"/>
          <p:cNvGrpSpPr/>
          <p:nvPr/>
        </p:nvGrpSpPr>
        <p:grpSpPr>
          <a:xfrm>
            <a:off x="1159838" y="6750188"/>
            <a:ext cx="1710178" cy="814334"/>
            <a:chOff x="0" y="0"/>
            <a:chExt cx="2280237" cy="1085778"/>
          </a:xfrm>
        </p:grpSpPr>
        <p:sp>
          <p:nvSpPr>
            <p:cNvPr id="66" name="Freeform 66"/>
            <p:cNvSpPr/>
            <p:nvPr/>
          </p:nvSpPr>
          <p:spPr>
            <a:xfrm>
              <a:off x="0" y="0"/>
              <a:ext cx="2280158" cy="1085723"/>
            </a:xfrm>
            <a:custGeom>
              <a:avLst/>
              <a:gdLst/>
              <a:ahLst/>
              <a:cxnLst/>
              <a:rect l="l" t="t" r="r" b="b"/>
              <a:pathLst>
                <a:path w="2280158" h="1085723">
                  <a:moveTo>
                    <a:pt x="25400" y="0"/>
                  </a:moveTo>
                  <a:lnTo>
                    <a:pt x="2254758" y="0"/>
                  </a:lnTo>
                  <a:cubicBezTo>
                    <a:pt x="2268855" y="0"/>
                    <a:pt x="2280158" y="11430"/>
                    <a:pt x="2280158" y="25400"/>
                  </a:cubicBezTo>
                  <a:lnTo>
                    <a:pt x="2280158" y="1060323"/>
                  </a:lnTo>
                  <a:cubicBezTo>
                    <a:pt x="2280158" y="1074420"/>
                    <a:pt x="2268728" y="1085723"/>
                    <a:pt x="2254758" y="1085723"/>
                  </a:cubicBezTo>
                  <a:lnTo>
                    <a:pt x="25400" y="1085723"/>
                  </a:lnTo>
                  <a:cubicBezTo>
                    <a:pt x="11303" y="1085723"/>
                    <a:pt x="0" y="1074293"/>
                    <a:pt x="0" y="1060323"/>
                  </a:cubicBezTo>
                  <a:lnTo>
                    <a:pt x="0" y="25400"/>
                  </a:lnTo>
                  <a:cubicBezTo>
                    <a:pt x="0" y="11430"/>
                    <a:pt x="11430" y="0"/>
                    <a:pt x="25400" y="0"/>
                  </a:cubicBezTo>
                  <a:moveTo>
                    <a:pt x="25400" y="50800"/>
                  </a:moveTo>
                  <a:lnTo>
                    <a:pt x="25400" y="25400"/>
                  </a:lnTo>
                  <a:lnTo>
                    <a:pt x="50800" y="25400"/>
                  </a:lnTo>
                  <a:lnTo>
                    <a:pt x="50800" y="1060323"/>
                  </a:lnTo>
                  <a:lnTo>
                    <a:pt x="25400" y="1060323"/>
                  </a:lnTo>
                  <a:lnTo>
                    <a:pt x="25400" y="1034923"/>
                  </a:lnTo>
                  <a:lnTo>
                    <a:pt x="2254758" y="1034923"/>
                  </a:lnTo>
                  <a:lnTo>
                    <a:pt x="2254758" y="1060323"/>
                  </a:lnTo>
                  <a:lnTo>
                    <a:pt x="2229358" y="1060323"/>
                  </a:lnTo>
                  <a:lnTo>
                    <a:pt x="2229358" y="25400"/>
                  </a:lnTo>
                  <a:lnTo>
                    <a:pt x="2254758" y="25400"/>
                  </a:lnTo>
                  <a:lnTo>
                    <a:pt x="2254758" y="50800"/>
                  </a:lnTo>
                  <a:lnTo>
                    <a:pt x="25400" y="50800"/>
                  </a:lnTo>
                  <a:close/>
                </a:path>
              </a:pathLst>
            </a:custGeom>
            <a:solidFill>
              <a:srgbClr val="00BC82"/>
            </a:solidFill>
          </p:spPr>
        </p:sp>
        <p:sp>
          <p:nvSpPr>
            <p:cNvPr id="67" name="TextBox 67"/>
            <p:cNvSpPr txBox="1"/>
            <p:nvPr/>
          </p:nvSpPr>
          <p:spPr>
            <a:xfrm>
              <a:off x="0" y="-9525"/>
              <a:ext cx="2280237" cy="1095303"/>
            </a:xfrm>
            <a:prstGeom prst="rect">
              <a:avLst/>
            </a:prstGeom>
          </p:spPr>
          <p:txBody>
            <a:bodyPr lIns="50800" tIns="50800" rIns="50800" bIns="50800" rtlCol="0" anchor="ctr"/>
            <a:lstStyle/>
            <a:p>
              <a:pPr algn="ctr">
                <a:lnSpc>
                  <a:spcPts val="4503"/>
                </a:lnSpc>
              </a:pPr>
              <a:r>
                <a:rPr lang="en-US" sz="3752">
                  <a:solidFill>
                    <a:srgbClr val="00BC82"/>
                  </a:solidFill>
                  <a:latin typeface="Bebas Neue Bold"/>
                </a:rPr>
                <a:t>Key = 10</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635</Words>
  <Application>Microsoft Office PowerPoint</Application>
  <PresentationFormat>Custom</PresentationFormat>
  <Paragraphs>190</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Roboto Bold</vt:lpstr>
      <vt:lpstr>Roboto</vt:lpstr>
      <vt:lpstr>Open Sans 2</vt:lpstr>
      <vt:lpstr>Arial</vt:lpstr>
      <vt:lpstr>Fira Code Bold</vt:lpstr>
      <vt:lpstr>Calibri</vt:lpstr>
      <vt:lpstr>Muli Ultra-Bold</vt:lpstr>
      <vt:lpstr>Arimo</vt:lpstr>
      <vt:lpstr>Open Sans 1</vt:lpstr>
      <vt:lpstr>Open Sans 1 Bold</vt:lpstr>
      <vt:lpstr>Bebas Neue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TEKNIK SEARCHING</dc:title>
  <cp:lastModifiedBy>rifaldisyahdan98@gmail.com</cp:lastModifiedBy>
  <cp:revision>2</cp:revision>
  <dcterms:created xsi:type="dcterms:W3CDTF">2006-08-16T00:00:00Z</dcterms:created>
  <dcterms:modified xsi:type="dcterms:W3CDTF">2024-01-15T17:55:11Z</dcterms:modified>
  <dc:identifier>DAFxNQ0Olls</dc:identifier>
</cp:coreProperties>
</file>